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62"/>
  </p:notesMasterIdLst>
  <p:sldIdLst>
    <p:sldId id="256" r:id="rId2"/>
    <p:sldId id="258" r:id="rId3"/>
    <p:sldId id="322" r:id="rId4"/>
    <p:sldId id="321" r:id="rId5"/>
    <p:sldId id="259" r:id="rId6"/>
    <p:sldId id="323" r:id="rId7"/>
    <p:sldId id="324" r:id="rId8"/>
    <p:sldId id="325" r:id="rId9"/>
    <p:sldId id="337" r:id="rId10"/>
    <p:sldId id="326" r:id="rId11"/>
    <p:sldId id="346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4" r:id="rId24"/>
    <p:sldId id="273" r:id="rId25"/>
    <p:sldId id="275" r:id="rId26"/>
    <p:sldId id="276" r:id="rId27"/>
    <p:sldId id="277" r:id="rId28"/>
    <p:sldId id="278" r:id="rId29"/>
    <p:sldId id="279" r:id="rId30"/>
    <p:sldId id="280" r:id="rId31"/>
    <p:sldId id="327" r:id="rId32"/>
    <p:sldId id="347" r:id="rId33"/>
    <p:sldId id="282" r:id="rId34"/>
    <p:sldId id="344" r:id="rId35"/>
    <p:sldId id="348" r:id="rId36"/>
    <p:sldId id="291" r:id="rId37"/>
    <p:sldId id="292" r:id="rId38"/>
    <p:sldId id="294" r:id="rId39"/>
    <p:sldId id="293" r:id="rId40"/>
    <p:sldId id="340" r:id="rId41"/>
    <p:sldId id="342" r:id="rId42"/>
    <p:sldId id="341" r:id="rId43"/>
    <p:sldId id="295" r:id="rId44"/>
    <p:sldId id="329" r:id="rId45"/>
    <p:sldId id="299" r:id="rId46"/>
    <p:sldId id="300" r:id="rId47"/>
    <p:sldId id="339" r:id="rId48"/>
    <p:sldId id="349" r:id="rId49"/>
    <p:sldId id="302" r:id="rId50"/>
    <p:sldId id="345" r:id="rId51"/>
    <p:sldId id="330" r:id="rId52"/>
    <p:sldId id="285" r:id="rId53"/>
    <p:sldId id="286" r:id="rId54"/>
    <p:sldId id="331" r:id="rId55"/>
    <p:sldId id="333" r:id="rId56"/>
    <p:sldId id="332" r:id="rId57"/>
    <p:sldId id="308" r:id="rId58"/>
    <p:sldId id="334" r:id="rId59"/>
    <p:sldId id="335" r:id="rId60"/>
    <p:sldId id="336" r:id="rId61"/>
  </p:sldIdLst>
  <p:sldSz cx="9144000" cy="6858000" type="screen4x3"/>
  <p:notesSz cx="6858000" cy="9144000"/>
  <p:embeddedFontLst>
    <p:embeddedFont>
      <p:font typeface="Gotham Narrow Black" pitchFamily="50" charset="0"/>
      <p:regular r:id="rId63"/>
      <p:italic r:id="rId64"/>
    </p:embeddedFont>
    <p:embeddedFont>
      <p:font typeface="Gotham Narrow Bold" pitchFamily="50" charset="0"/>
      <p:regular r:id="rId65"/>
      <p:italic r:id="rId66"/>
    </p:embeddedFon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Gotham Narrow Book" pitchFamily="50" charset="0"/>
      <p:regular r:id="rId71"/>
      <p:italic r:id="rId7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23" autoAdjust="0"/>
    <p:restoredTop sz="94660"/>
  </p:normalViewPr>
  <p:slideViewPr>
    <p:cSldViewPr snapToGrid="0">
      <p:cViewPr varScale="1">
        <p:scale>
          <a:sx n="69" d="100"/>
          <a:sy n="69" d="100"/>
        </p:scale>
        <p:origin x="11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4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70" Type="http://schemas.openxmlformats.org/officeDocument/2006/relationships/font" Target="fonts/font8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DF06CA-B2C0-4FC7-A694-757AEC889890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66D25D-E252-40F2-8F6B-200F71CA264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03838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F8E7AF-DE47-4EDD-8A97-986EE4D778D2}" type="slidenum">
              <a:rPr lang="fi-FI" smtClean="0"/>
              <a:t>2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69977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E7F82-66DC-44A8-8CA9-D613A0ECE178}" type="slidenum">
              <a:rPr lang="fr-CH" smtClean="0"/>
              <a:t>25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99891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Gotham Narrow Bold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51D0-A64C-4B52-A23D-32C6FFB9014E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60F5A-76FD-4CD2-B8F1-DC0A918E002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81402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51D0-A64C-4B52-A23D-32C6FFB9014E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60F5A-76FD-4CD2-B8F1-DC0A918E002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727388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51D0-A64C-4B52-A23D-32C6FFB9014E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60F5A-76FD-4CD2-B8F1-DC0A918E002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775965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51D0-A64C-4B52-A23D-32C6FFB9014E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60F5A-76FD-4CD2-B8F1-DC0A918E002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899771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Gotham Narrow Bold" pitchFamily="50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51D0-A64C-4B52-A23D-32C6FFB9014E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60F5A-76FD-4CD2-B8F1-DC0A918E002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097259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51D0-A64C-4B52-A23D-32C6FFB9014E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60F5A-76FD-4CD2-B8F1-DC0A918E002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59756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0">
                <a:latin typeface="Gotham Narrow Bold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0">
                <a:latin typeface="Gotham Narrow Bold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51D0-A64C-4B52-A23D-32C6FFB9014E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60F5A-76FD-4CD2-B8F1-DC0A918E002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16376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51D0-A64C-4B52-A23D-32C6FFB9014E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60F5A-76FD-4CD2-B8F1-DC0A918E002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78146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51D0-A64C-4B52-A23D-32C6FFB9014E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60F5A-76FD-4CD2-B8F1-DC0A918E002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91251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Gotham Narrow Bold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51D0-A64C-4B52-A23D-32C6FFB9014E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60F5A-76FD-4CD2-B8F1-DC0A918E002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949693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Gotham Narrow Bold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51D0-A64C-4B52-A23D-32C6FFB9014E}" type="datetimeFigureOut">
              <a:rPr lang="fi-FI" smtClean="0"/>
              <a:t>20.6.2018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60F5A-76FD-4CD2-B8F1-DC0A918E002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7887327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otham Narrow Book" pitchFamily="50" charset="0"/>
              </a:defRPr>
            </a:lvl1pPr>
          </a:lstStyle>
          <a:p>
            <a:fld id="{D27D51D0-A64C-4B52-A23D-32C6FFB9014E}" type="datetimeFigureOut">
              <a:rPr lang="fi-FI" smtClean="0"/>
              <a:pPr/>
              <a:t>20.6.2018</a:t>
            </a:fld>
            <a:endParaRPr lang="fi-FI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otham Narrow Book" pitchFamily="50" charset="0"/>
              </a:defRPr>
            </a:lvl1pPr>
          </a:lstStyle>
          <a:p>
            <a:endParaRPr lang="fi-F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otham Narrow Book" pitchFamily="50" charset="0"/>
              </a:defRPr>
            </a:lvl1pPr>
          </a:lstStyle>
          <a:p>
            <a:fld id="{C2960F5A-76FD-4CD2-B8F1-DC0A918E0029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117345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Gotham Narrow Black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otham Narrow Book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otham Narrow Book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otham Narrow Book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otham Narrow Book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otham Narrow Book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lweb.org/anthology/D11-1006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aclweb.org/anthology/N/N12/N12-1052.pdf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What-does-the-word-embedding-mean-in-the-context-of-Machine-Learning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stanford.edu/~lmthang/bivec/biplot.jpg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people.ds.cam.ac.uk/iv250/tutorial/xlingrep-tutorial.pdf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://people.ds.cam.ac.uk/iv250/tutorial/xlingrep-tutorial.pdf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Language technology for low-resource languages</a:t>
            </a:r>
            <a:endParaRPr lang="fi-FI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Day 3/5</a:t>
            </a:r>
          </a:p>
          <a:p>
            <a:r>
              <a:rPr lang="en-US" smtClean="0"/>
              <a:t>LOT 2018, Groningen</a:t>
            </a:r>
          </a:p>
          <a:p>
            <a:r>
              <a:rPr lang="en-US" smtClean="0"/>
              <a:t>Yves Scherrer, University of Helsinki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198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Plain model transfer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7979641" cy="4351338"/>
          </a:xfrm>
        </p:spPr>
        <p:txBody>
          <a:bodyPr>
            <a:normAutofit/>
          </a:bodyPr>
          <a:lstStyle/>
          <a:p>
            <a:r>
              <a:rPr lang="en-US" smtClean="0"/>
              <a:t>Plain model transfer (kind of) works because some words happen to be the same in both languages (and because word order largely is the same)</a:t>
            </a:r>
          </a:p>
          <a:p>
            <a:pPr lvl="1"/>
            <a:r>
              <a:rPr lang="en-US" smtClean="0"/>
              <a:t>Numbers, punctuation signs, proper nouns</a:t>
            </a:r>
          </a:p>
          <a:p>
            <a:pPr lvl="1"/>
            <a:r>
              <a:rPr lang="en-US" smtClean="0"/>
              <a:t>Loanwords, cognates</a:t>
            </a:r>
          </a:p>
          <a:p>
            <a:r>
              <a:rPr lang="en-US" smtClean="0"/>
              <a:t>For unrelated languages, there are few such cues</a:t>
            </a:r>
          </a:p>
          <a:p>
            <a:r>
              <a:rPr lang="en-US" smtClean="0"/>
              <a:t>Idea: use language-independent cues</a:t>
            </a:r>
          </a:p>
          <a:p>
            <a:pPr lvl="1"/>
            <a:r>
              <a:rPr lang="en-US" smtClean="0"/>
              <a:t>For a parser, part-of-speech tags (in a common format) are language-independent cues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9679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Reading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/>
              <a:t>Ryan McDonald, Slav Petrov &amp; Keith Hall (2011): </a:t>
            </a:r>
            <a:r>
              <a:rPr lang="fi-FI" i="1"/>
              <a:t>Multi-source transfer of delexicalized dependency parsers</a:t>
            </a:r>
            <a:r>
              <a:rPr lang="fi-FI"/>
              <a:t>. Proceedings of EMNLP.</a:t>
            </a:r>
            <a:br>
              <a:rPr lang="fi-FI"/>
            </a:br>
            <a:r>
              <a:rPr lang="fi-FI">
                <a:hlinkClick r:id="rId2"/>
              </a:rPr>
              <a:t>https://www.aclweb.org/anthology/D11-1006</a:t>
            </a:r>
            <a:r>
              <a:rPr lang="fi-FI"/>
              <a:t> </a:t>
            </a:r>
            <a:endParaRPr lang="en-US" smtClean="0"/>
          </a:p>
          <a:p>
            <a:r>
              <a:rPr lang="en-US" smtClean="0"/>
              <a:t>Questions:</a:t>
            </a:r>
          </a:p>
          <a:p>
            <a:pPr lvl="1"/>
            <a:r>
              <a:rPr lang="en-US" smtClean="0"/>
              <a:t>What is delexicalization?</a:t>
            </a:r>
          </a:p>
          <a:p>
            <a:pPr lvl="1"/>
            <a:r>
              <a:rPr lang="en-US" smtClean="0"/>
              <a:t>The authors propose to use delexicalization for parsing. Would this approach also work for other tasks, such as part-of-speech tagging?</a:t>
            </a:r>
          </a:p>
        </p:txBody>
      </p:sp>
    </p:spTree>
    <p:extLst>
      <p:ext uri="{BB962C8B-B14F-4D97-AF65-F5344CB8AC3E}">
        <p14:creationId xmlns:p14="http://schemas.microsoft.com/office/powerpoint/2010/main" val="421969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12</a:t>
            </a:fld>
            <a:endParaRPr lang="fr-CH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430939"/>
            <a:ext cx="5616624" cy="495038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Delexicalization – Parsing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013786" y="4342578"/>
            <a:ext cx="43204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Original 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paper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:</a:t>
            </a:r>
            <a:endParaRPr lang="fr-CH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D. Zeman &amp; P. 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Resnik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(2008): 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Cross-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language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parser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adaptation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between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related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languages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Proceedings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of the IJCNLP-08 Workshop for </a:t>
            </a:r>
            <a:r>
              <a:rPr lang="fr-CH" dirty="0" err="1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ess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dirty="0" err="1">
                <a:solidFill>
                  <a:schemeClr val="bg1">
                    <a:lumMod val="50000"/>
                  </a:schemeClr>
                </a:solidFill>
              </a:rPr>
              <a:t>P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rivileged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dirty="0" err="1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anguages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  <a:p>
            <a:endParaRPr lang="fr-CH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Slides: </a:t>
            </a:r>
            <a:r>
              <a:rPr lang="fr-CH" err="1" smtClean="0">
                <a:solidFill>
                  <a:schemeClr val="bg1">
                    <a:lumMod val="50000"/>
                  </a:schemeClr>
                </a:solidFill>
              </a:rPr>
              <a:t>Slav</a:t>
            </a:r>
            <a:r>
              <a:rPr lang="fr-CH" smtClean="0">
                <a:solidFill>
                  <a:schemeClr val="bg1">
                    <a:lumMod val="50000"/>
                  </a:schemeClr>
                </a:solidFill>
              </a:rPr>
              <a:t> Petrov</a:t>
            </a:r>
          </a:p>
        </p:txBody>
      </p:sp>
    </p:spTree>
    <p:extLst>
      <p:ext uri="{BB962C8B-B14F-4D97-AF65-F5344CB8AC3E}">
        <p14:creationId xmlns:p14="http://schemas.microsoft.com/office/powerpoint/2010/main" val="180610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Delexicalized</a:t>
            </a:r>
            <a:r>
              <a:rPr lang="en-US" dirty="0" smtClean="0"/>
              <a:t> Parsing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13</a:t>
            </a:fld>
            <a:endParaRPr lang="fr-CH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1363072"/>
            <a:ext cx="6452840" cy="51622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13786" y="4342578"/>
            <a:ext cx="43204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Original 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paper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:</a:t>
            </a:r>
            <a:endParaRPr lang="fr-CH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D. Zeman &amp; P. 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Resnik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(2008): 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Cross-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language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parser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adaptation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between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related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languages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Proceedings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of the IJCNLP-08 Workshop for </a:t>
            </a:r>
            <a:r>
              <a:rPr lang="fr-CH" dirty="0" err="1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ess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dirty="0" err="1">
                <a:solidFill>
                  <a:schemeClr val="bg1">
                    <a:lumMod val="50000"/>
                  </a:schemeClr>
                </a:solidFill>
              </a:rPr>
              <a:t>P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rivileged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dirty="0" err="1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anguages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  <a:p>
            <a:endParaRPr lang="fr-CH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Slides: </a:t>
            </a:r>
            <a:r>
              <a:rPr lang="fr-CH" err="1" smtClean="0">
                <a:solidFill>
                  <a:schemeClr val="bg1">
                    <a:lumMod val="50000"/>
                  </a:schemeClr>
                </a:solidFill>
              </a:rPr>
              <a:t>Slav</a:t>
            </a:r>
            <a:r>
              <a:rPr lang="fr-CH" smtClean="0">
                <a:solidFill>
                  <a:schemeClr val="bg1">
                    <a:lumMod val="50000"/>
                  </a:schemeClr>
                </a:solidFill>
              </a:rPr>
              <a:t> Petrov</a:t>
            </a:r>
          </a:p>
        </p:txBody>
      </p:sp>
    </p:spTree>
    <p:extLst>
      <p:ext uri="{BB962C8B-B14F-4D97-AF65-F5344CB8AC3E}">
        <p14:creationId xmlns:p14="http://schemas.microsoft.com/office/powerpoint/2010/main" val="533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Delexicalized</a:t>
            </a:r>
            <a:r>
              <a:rPr lang="en-US" dirty="0" smtClean="0"/>
              <a:t> Parsing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14</a:t>
            </a:fld>
            <a:endParaRPr lang="fr-CH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484784"/>
            <a:ext cx="7849230" cy="497146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13786" y="4342578"/>
            <a:ext cx="43204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Original 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paper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:</a:t>
            </a:r>
            <a:endParaRPr lang="fr-CH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D. Zeman &amp; P. 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Resnik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(2008): 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Cross-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language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parser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adaptation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between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related</a:t>
            </a:r>
            <a:r>
              <a:rPr lang="fr-CH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i="1" dirty="0" err="1" smtClean="0">
                <a:solidFill>
                  <a:schemeClr val="bg1">
                    <a:lumMod val="50000"/>
                  </a:schemeClr>
                </a:solidFill>
              </a:rPr>
              <a:t>languages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Proceedings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of the IJCNLP-08 Workshop for </a:t>
            </a:r>
            <a:r>
              <a:rPr lang="fr-CH" dirty="0" err="1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ess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dirty="0" err="1">
                <a:solidFill>
                  <a:schemeClr val="bg1">
                    <a:lumMod val="50000"/>
                  </a:schemeClr>
                </a:solidFill>
              </a:rPr>
              <a:t>P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rivileged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CH" dirty="0" err="1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fr-CH" dirty="0" err="1" smtClean="0">
                <a:solidFill>
                  <a:schemeClr val="bg1">
                    <a:lumMod val="50000"/>
                  </a:schemeClr>
                </a:solidFill>
              </a:rPr>
              <a:t>anguages</a:t>
            </a:r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  <a:p>
            <a:endParaRPr lang="fr-CH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fr-CH" dirty="0" smtClean="0">
                <a:solidFill>
                  <a:schemeClr val="bg1">
                    <a:lumMod val="50000"/>
                  </a:schemeClr>
                </a:solidFill>
              </a:rPr>
              <a:t>Slides: </a:t>
            </a:r>
            <a:r>
              <a:rPr lang="fr-CH" err="1" smtClean="0">
                <a:solidFill>
                  <a:schemeClr val="bg1">
                    <a:lumMod val="50000"/>
                  </a:schemeClr>
                </a:solidFill>
              </a:rPr>
              <a:t>Slav</a:t>
            </a:r>
            <a:r>
              <a:rPr lang="fr-CH" smtClean="0">
                <a:solidFill>
                  <a:schemeClr val="bg1">
                    <a:lumMod val="50000"/>
                  </a:schemeClr>
                </a:solidFill>
              </a:rPr>
              <a:t> Petrov</a:t>
            </a:r>
          </a:p>
        </p:txBody>
      </p:sp>
    </p:spTree>
    <p:extLst>
      <p:ext uri="{BB962C8B-B14F-4D97-AF65-F5344CB8AC3E}">
        <p14:creationId xmlns:p14="http://schemas.microsoft.com/office/powerpoint/2010/main" val="109577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Delexicalized</a:t>
            </a:r>
            <a:r>
              <a:rPr lang="en-US" dirty="0" smtClean="0"/>
              <a:t> Parsing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15</a:t>
            </a:fld>
            <a:endParaRPr lang="fr-CH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412776"/>
            <a:ext cx="7884368" cy="494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18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Delexicalized</a:t>
            </a:r>
            <a:r>
              <a:rPr lang="en-US" dirty="0" smtClean="0"/>
              <a:t> Parsing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16</a:t>
            </a:fld>
            <a:endParaRPr lang="fr-CH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24" y="1412776"/>
            <a:ext cx="7884368" cy="495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44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Delexicalized</a:t>
            </a:r>
            <a:r>
              <a:rPr lang="en-US" dirty="0" smtClean="0"/>
              <a:t> Parsing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17</a:t>
            </a:fld>
            <a:endParaRPr lang="fr-CH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472623"/>
            <a:ext cx="7884368" cy="505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839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Delexicalized</a:t>
            </a:r>
            <a:r>
              <a:rPr lang="en-US" dirty="0" smtClean="0"/>
              <a:t> Parsing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649066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Does this work?</a:t>
            </a:r>
          </a:p>
          <a:p>
            <a:pPr lvl="1"/>
            <a:r>
              <a:rPr lang="en-US" dirty="0" smtClean="0"/>
              <a:t>Lexicalized parser for English (standard): 	</a:t>
            </a:r>
            <a:r>
              <a:rPr lang="en-US" smtClean="0">
                <a:solidFill>
                  <a:srgbClr val="0070C0"/>
                </a:solidFill>
              </a:rPr>
              <a:t>89% UAS</a:t>
            </a:r>
            <a:endParaRPr lang="en-US" dirty="0" smtClean="0"/>
          </a:p>
          <a:p>
            <a:pPr lvl="1"/>
            <a:r>
              <a:rPr lang="en-US" dirty="0" err="1" smtClean="0"/>
              <a:t>Delexicalized</a:t>
            </a:r>
            <a:r>
              <a:rPr lang="en-US" dirty="0" smtClean="0"/>
              <a:t> parser for English:		</a:t>
            </a:r>
            <a:r>
              <a:rPr lang="en-US" smtClean="0">
                <a:solidFill>
                  <a:srgbClr val="0070C0"/>
                </a:solidFill>
              </a:rPr>
              <a:t>83% UAS</a:t>
            </a:r>
            <a:endParaRPr lang="en-US" dirty="0" smtClean="0"/>
          </a:p>
          <a:p>
            <a:pPr lvl="1"/>
            <a:r>
              <a:rPr lang="en-US" dirty="0" smtClean="0"/>
              <a:t>The POS tag is the most important information for a </a:t>
            </a:r>
            <a:r>
              <a:rPr lang="en-US" smtClean="0"/>
              <a:t>parser.</a:t>
            </a:r>
          </a:p>
          <a:p>
            <a:pPr lvl="1"/>
            <a:endParaRPr lang="fr-CH" dirty="0"/>
          </a:p>
          <a:p>
            <a:r>
              <a:rPr lang="fr-CH" dirty="0" smtClean="0"/>
              <a:t>Original </a:t>
            </a:r>
            <a:r>
              <a:rPr lang="fr-CH" dirty="0" err="1" smtClean="0"/>
              <a:t>work</a:t>
            </a:r>
            <a:r>
              <a:rPr lang="fr-CH" dirty="0" smtClean="0"/>
              <a:t> </a:t>
            </a:r>
            <a:r>
              <a:rPr lang="fr-CH" dirty="0" err="1" smtClean="0"/>
              <a:t>is</a:t>
            </a:r>
            <a:r>
              <a:rPr lang="fr-CH" dirty="0" smtClean="0"/>
              <a:t> on </a:t>
            </a:r>
            <a:r>
              <a:rPr lang="fr-CH" dirty="0" err="1" smtClean="0"/>
              <a:t>Danish</a:t>
            </a:r>
            <a:r>
              <a:rPr lang="fr-CH" dirty="0" smtClean="0"/>
              <a:t> -&gt; </a:t>
            </a:r>
            <a:r>
              <a:rPr lang="fr-CH" dirty="0" err="1" smtClean="0"/>
              <a:t>Swedish</a:t>
            </a:r>
            <a:r>
              <a:rPr lang="fr-CH" dirty="0" smtClean="0"/>
              <a:t>:</a:t>
            </a:r>
          </a:p>
          <a:p>
            <a:pPr lvl="1"/>
            <a:r>
              <a:rPr lang="fr-CH" dirty="0" smtClean="0"/>
              <a:t>Train a </a:t>
            </a:r>
            <a:r>
              <a:rPr lang="fr-CH" dirty="0" err="1" smtClean="0"/>
              <a:t>Danish</a:t>
            </a:r>
            <a:r>
              <a:rPr lang="fr-CH" dirty="0" smtClean="0"/>
              <a:t> </a:t>
            </a:r>
            <a:r>
              <a:rPr lang="fr-CH" dirty="0" err="1" smtClean="0"/>
              <a:t>parser</a:t>
            </a:r>
            <a:r>
              <a:rPr lang="fr-CH" dirty="0" smtClean="0"/>
              <a:t> and </a:t>
            </a:r>
            <a:r>
              <a:rPr lang="fr-CH" dirty="0" err="1" smtClean="0"/>
              <a:t>apply</a:t>
            </a:r>
            <a:r>
              <a:rPr lang="fr-CH" dirty="0" smtClean="0"/>
              <a:t> </a:t>
            </a:r>
            <a:r>
              <a:rPr lang="fr-CH" dirty="0" err="1" smtClean="0"/>
              <a:t>it</a:t>
            </a:r>
            <a:r>
              <a:rPr lang="fr-CH" dirty="0" smtClean="0"/>
              <a:t> to </a:t>
            </a:r>
            <a:r>
              <a:rPr lang="fr-CH" dirty="0" err="1" smtClean="0"/>
              <a:t>Swedish</a:t>
            </a:r>
            <a:r>
              <a:rPr lang="fr-CH" dirty="0" smtClean="0"/>
              <a:t> </a:t>
            </a:r>
            <a:r>
              <a:rPr lang="fr-CH" err="1" smtClean="0"/>
              <a:t>without</a:t>
            </a:r>
            <a:r>
              <a:rPr lang="fr-CH" smtClean="0"/>
              <a:t> change (plain model transfer):</a:t>
            </a:r>
            <a:r>
              <a:rPr lang="fr-CH" dirty="0" smtClean="0"/>
              <a:t>			</a:t>
            </a:r>
            <a:r>
              <a:rPr lang="fr-CH" dirty="0" smtClean="0">
                <a:solidFill>
                  <a:srgbClr val="0070C0"/>
                </a:solidFill>
              </a:rPr>
              <a:t>43.28%</a:t>
            </a:r>
            <a:r>
              <a:rPr lang="fr-CH" dirty="0" smtClean="0"/>
              <a:t> F-</a:t>
            </a:r>
            <a:r>
              <a:rPr lang="fr-CH" dirty="0" err="1" smtClean="0"/>
              <a:t>measure</a:t>
            </a:r>
            <a:endParaRPr lang="fr-CH" dirty="0" smtClean="0"/>
          </a:p>
          <a:p>
            <a:pPr lvl="1"/>
            <a:r>
              <a:rPr lang="fr-CH" dirty="0" smtClean="0"/>
              <a:t>Train a </a:t>
            </a:r>
            <a:r>
              <a:rPr lang="fr-CH" dirty="0" err="1" smtClean="0"/>
              <a:t>delexicalized</a:t>
            </a:r>
            <a:r>
              <a:rPr lang="fr-CH" dirty="0" smtClean="0"/>
              <a:t> </a:t>
            </a:r>
            <a:r>
              <a:rPr lang="fr-CH" dirty="0" err="1" smtClean="0"/>
              <a:t>parser</a:t>
            </a:r>
            <a:r>
              <a:rPr lang="fr-CH" dirty="0" smtClean="0"/>
              <a:t> on </a:t>
            </a:r>
            <a:r>
              <a:rPr lang="fr-CH" dirty="0" err="1" smtClean="0"/>
              <a:t>Danish</a:t>
            </a:r>
            <a:r>
              <a:rPr lang="fr-CH" dirty="0" smtClean="0"/>
              <a:t> and </a:t>
            </a:r>
            <a:r>
              <a:rPr lang="fr-CH" dirty="0" err="1" smtClean="0"/>
              <a:t>apply</a:t>
            </a:r>
            <a:r>
              <a:rPr lang="fr-CH" dirty="0" smtClean="0"/>
              <a:t> </a:t>
            </a:r>
            <a:r>
              <a:rPr lang="fr-CH" dirty="0" err="1" smtClean="0"/>
              <a:t>it</a:t>
            </a:r>
            <a:r>
              <a:rPr lang="fr-CH" dirty="0" smtClean="0"/>
              <a:t> to </a:t>
            </a:r>
            <a:r>
              <a:rPr lang="fr-CH" dirty="0" err="1" smtClean="0"/>
              <a:t>Swedish</a:t>
            </a:r>
            <a:r>
              <a:rPr lang="fr-CH" dirty="0" smtClean="0"/>
              <a:t>:</a:t>
            </a:r>
            <a:br>
              <a:rPr lang="fr-CH" dirty="0" smtClean="0"/>
            </a:br>
            <a:r>
              <a:rPr lang="fr-CH" dirty="0" smtClean="0"/>
              <a:t>						</a:t>
            </a:r>
            <a:r>
              <a:rPr lang="fr-CH" dirty="0" smtClean="0">
                <a:solidFill>
                  <a:srgbClr val="0070C0"/>
                </a:solidFill>
              </a:rPr>
              <a:t>65.50%</a:t>
            </a:r>
            <a:r>
              <a:rPr lang="fr-CH" dirty="0" smtClean="0"/>
              <a:t> F-</a:t>
            </a:r>
            <a:r>
              <a:rPr lang="fr-CH" dirty="0" err="1" smtClean="0"/>
              <a:t>measure</a:t>
            </a:r>
            <a:endParaRPr lang="fr-CH" dirty="0" smtClean="0"/>
          </a:p>
          <a:p>
            <a:pPr lvl="1"/>
            <a:r>
              <a:rPr lang="fr-CH" dirty="0" smtClean="0"/>
              <a:t>Train a </a:t>
            </a:r>
            <a:r>
              <a:rPr lang="fr-CH" dirty="0" err="1" smtClean="0"/>
              <a:t>lexicalized</a:t>
            </a:r>
            <a:r>
              <a:rPr lang="fr-CH" dirty="0" smtClean="0"/>
              <a:t> </a:t>
            </a:r>
            <a:r>
              <a:rPr lang="fr-CH" dirty="0" err="1" smtClean="0"/>
              <a:t>parser</a:t>
            </a:r>
            <a:r>
              <a:rPr lang="fr-CH" dirty="0" smtClean="0"/>
              <a:t> on </a:t>
            </a:r>
            <a:r>
              <a:rPr lang="fr-CH" dirty="0" err="1" smtClean="0"/>
              <a:t>Swedish</a:t>
            </a:r>
            <a:r>
              <a:rPr lang="fr-CH" dirty="0" smtClean="0"/>
              <a:t> (high-</a:t>
            </a:r>
            <a:r>
              <a:rPr lang="fr-CH" dirty="0" err="1" smtClean="0"/>
              <a:t>resource</a:t>
            </a:r>
            <a:r>
              <a:rPr lang="fr-CH" dirty="0" smtClean="0"/>
              <a:t> setting):</a:t>
            </a:r>
            <a:br>
              <a:rPr lang="fr-CH" dirty="0" smtClean="0"/>
            </a:br>
            <a:r>
              <a:rPr lang="fr-CH" dirty="0" smtClean="0"/>
              <a:t>						</a:t>
            </a:r>
            <a:r>
              <a:rPr lang="fr-CH" dirty="0" smtClean="0">
                <a:solidFill>
                  <a:srgbClr val="0070C0"/>
                </a:solidFill>
              </a:rPr>
              <a:t>77.81%</a:t>
            </a:r>
            <a:r>
              <a:rPr lang="fr-CH" dirty="0" smtClean="0"/>
              <a:t> F-</a:t>
            </a:r>
            <a:r>
              <a:rPr lang="fr-CH" dirty="0" err="1" smtClean="0"/>
              <a:t>measure</a:t>
            </a:r>
            <a:endParaRPr lang="fr-CH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18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11576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Delexicalized</a:t>
            </a:r>
            <a:r>
              <a:rPr lang="en-US" dirty="0" smtClean="0"/>
              <a:t> Parsing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smtClean="0"/>
              <a:t>The </a:t>
            </a:r>
            <a:r>
              <a:rPr lang="fr-CH" dirty="0" err="1" smtClean="0"/>
              <a:t>languages</a:t>
            </a:r>
            <a:r>
              <a:rPr lang="fr-CH" dirty="0" smtClean="0"/>
              <a:t> </a:t>
            </a:r>
            <a:r>
              <a:rPr lang="fr-CH" dirty="0" err="1" smtClean="0"/>
              <a:t>need</a:t>
            </a:r>
            <a:r>
              <a:rPr lang="fr-CH" dirty="0" smtClean="0"/>
              <a:t> to have </a:t>
            </a:r>
            <a:r>
              <a:rPr lang="fr-CH" dirty="0" err="1" smtClean="0"/>
              <a:t>similar</a:t>
            </a:r>
            <a:r>
              <a:rPr lang="fr-CH" dirty="0" smtClean="0"/>
              <a:t> </a:t>
            </a:r>
            <a:r>
              <a:rPr lang="fr-CH" err="1" smtClean="0"/>
              <a:t>word</a:t>
            </a:r>
            <a:r>
              <a:rPr lang="fr-CH" smtClean="0"/>
              <a:t> order</a:t>
            </a:r>
          </a:p>
          <a:p>
            <a:r>
              <a:rPr lang="fr-CH" smtClean="0"/>
              <a:t>Example: N ADJ N</a:t>
            </a:r>
            <a:endParaRPr lang="en-US" dirty="0" smtClean="0"/>
          </a:p>
          <a:p>
            <a:pPr lvl="1"/>
            <a:r>
              <a:rPr lang="en-US" dirty="0" smtClean="0"/>
              <a:t>EN</a:t>
            </a:r>
            <a:r>
              <a:rPr lang="en-US" smtClean="0"/>
              <a:t>: Adjectives are prenominal, so the parser learns a dependency from the right N to ADJ</a:t>
            </a:r>
          </a:p>
          <a:p>
            <a:pPr lvl="1"/>
            <a:r>
              <a:rPr lang="en-US" smtClean="0"/>
              <a:t>FR: Adjectives are (mostly) postnominal, so a parser trained on English will predict a wrong dependency from the right N</a:t>
            </a:r>
          </a:p>
          <a:p>
            <a:r>
              <a:rPr lang="en-US" smtClean="0"/>
              <a:t>Delexicalized parsing assumes that part-of-speech taggers are available for both languages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19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5258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resources can we get?</a:t>
            </a:r>
            <a:endParaRPr lang="fi-FI"/>
          </a:p>
        </p:txBody>
      </p:sp>
      <p:sp>
        <p:nvSpPr>
          <p:cNvPr id="4" name="TextBox 3"/>
          <p:cNvSpPr txBox="1"/>
          <p:nvPr/>
        </p:nvSpPr>
        <p:spPr>
          <a:xfrm>
            <a:off x="1328070" y="1690689"/>
            <a:ext cx="2610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 there manually annotated training data?</a:t>
            </a:r>
            <a:endParaRPr lang="fi-FI"/>
          </a:p>
        </p:txBody>
      </p:sp>
      <p:sp>
        <p:nvSpPr>
          <p:cNvPr id="5" name="TextBox 4"/>
          <p:cNvSpPr txBox="1"/>
          <p:nvPr/>
        </p:nvSpPr>
        <p:spPr>
          <a:xfrm>
            <a:off x="455317" y="3076423"/>
            <a:ext cx="1735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Use supervised NLP techniques</a:t>
            </a:r>
            <a:endParaRPr lang="fi-FI"/>
          </a:p>
        </p:txBody>
      </p:sp>
      <p:sp>
        <p:nvSpPr>
          <p:cNvPr id="6" name="TextBox 5"/>
          <p:cNvSpPr txBox="1"/>
          <p:nvPr/>
        </p:nvSpPr>
        <p:spPr>
          <a:xfrm>
            <a:off x="3076398" y="3076424"/>
            <a:ext cx="2971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Is there relevant training data from other languages?</a:t>
            </a:r>
            <a:endParaRPr lang="fi-FI"/>
          </a:p>
        </p:txBody>
      </p:sp>
      <p:sp>
        <p:nvSpPr>
          <p:cNvPr id="8" name="TextBox 7"/>
          <p:cNvSpPr txBox="1"/>
          <p:nvPr/>
        </p:nvSpPr>
        <p:spPr>
          <a:xfrm>
            <a:off x="2094404" y="4462158"/>
            <a:ext cx="20366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Use cross-lingual learning methods</a:t>
            </a:r>
            <a:endParaRPr lang="fi-FI"/>
          </a:p>
        </p:txBody>
      </p:sp>
      <p:sp>
        <p:nvSpPr>
          <p:cNvPr id="9" name="TextBox 8"/>
          <p:cNvSpPr txBox="1"/>
          <p:nvPr/>
        </p:nvSpPr>
        <p:spPr>
          <a:xfrm>
            <a:off x="3345870" y="5847894"/>
            <a:ext cx="1953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Use unsupervised NLP techniques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68825" y="5847894"/>
            <a:ext cx="1138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Annotate data</a:t>
            </a:r>
            <a:endParaRPr lang="fi-FI"/>
          </a:p>
        </p:txBody>
      </p:sp>
      <p:sp>
        <p:nvSpPr>
          <p:cNvPr id="11" name="TextBox 10"/>
          <p:cNvSpPr txBox="1"/>
          <p:nvPr/>
        </p:nvSpPr>
        <p:spPr>
          <a:xfrm>
            <a:off x="7176405" y="5847894"/>
            <a:ext cx="1572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Collect and annotate data</a:t>
            </a:r>
            <a:endParaRPr lang="fi-FI"/>
          </a:p>
        </p:txBody>
      </p:sp>
      <p:cxnSp>
        <p:nvCxnSpPr>
          <p:cNvPr id="13" name="Straight Arrow Connector 12"/>
          <p:cNvCxnSpPr>
            <a:stCxn id="7" idx="2"/>
            <a:endCxn id="9" idx="0"/>
          </p:cNvCxnSpPr>
          <p:nvPr/>
        </p:nvCxnSpPr>
        <p:spPr>
          <a:xfrm flipH="1">
            <a:off x="4322616" y="5108490"/>
            <a:ext cx="1915267" cy="7394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7" idx="2"/>
            <a:endCxn id="10" idx="0"/>
          </p:cNvCxnSpPr>
          <p:nvPr/>
        </p:nvCxnSpPr>
        <p:spPr>
          <a:xfrm>
            <a:off x="6237883" y="5108490"/>
            <a:ext cx="0" cy="7394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6" idx="2"/>
            <a:endCxn id="8" idx="0"/>
          </p:cNvCxnSpPr>
          <p:nvPr/>
        </p:nvCxnSpPr>
        <p:spPr>
          <a:xfrm flipH="1">
            <a:off x="3112714" y="3722755"/>
            <a:ext cx="1449584" cy="7394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6" idx="2"/>
            <a:endCxn id="7" idx="0"/>
          </p:cNvCxnSpPr>
          <p:nvPr/>
        </p:nvCxnSpPr>
        <p:spPr>
          <a:xfrm>
            <a:off x="4562298" y="3722755"/>
            <a:ext cx="1675585" cy="7394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2"/>
            <a:endCxn id="5" idx="0"/>
          </p:cNvCxnSpPr>
          <p:nvPr/>
        </p:nvCxnSpPr>
        <p:spPr>
          <a:xfrm flipH="1">
            <a:off x="1322958" y="2337020"/>
            <a:ext cx="1310541" cy="7394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4" idx="2"/>
            <a:endCxn id="6" idx="0"/>
          </p:cNvCxnSpPr>
          <p:nvPr/>
        </p:nvCxnSpPr>
        <p:spPr>
          <a:xfrm>
            <a:off x="2633499" y="2337020"/>
            <a:ext cx="1928799" cy="7394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55861" y="6124891"/>
            <a:ext cx="2715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>
                    <a:lumMod val="50000"/>
                  </a:schemeClr>
                </a:solidFill>
              </a:rPr>
              <a:t>Adapted from Y. Tsvetkov</a:t>
            </a:r>
            <a:endParaRPr lang="fi-FI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463151" y="2430092"/>
            <a:ext cx="51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yes</a:t>
            </a:r>
            <a:endParaRPr lang="fi-FI">
              <a:solidFill>
                <a:srgbClr val="0070C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311554" y="3815826"/>
            <a:ext cx="51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yes</a:t>
            </a:r>
            <a:endParaRPr lang="fi-FI">
              <a:solidFill>
                <a:srgbClr val="0070C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676012" y="5293526"/>
            <a:ext cx="51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yes</a:t>
            </a:r>
            <a:endParaRPr lang="fi-FI">
              <a:solidFill>
                <a:srgbClr val="0070C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3619903" y="2430092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no</a:t>
            </a:r>
            <a:endParaRPr lang="fi-FI">
              <a:solidFill>
                <a:srgbClr val="0070C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502279" y="3815826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no</a:t>
            </a:r>
            <a:endParaRPr lang="fi-FI">
              <a:solidFill>
                <a:srgbClr val="0070C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222104" y="5252891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no</a:t>
            </a:r>
            <a:endParaRPr lang="fi-FI">
              <a:solidFill>
                <a:srgbClr val="0070C0"/>
              </a:solidFill>
            </a:endParaRPr>
          </a:p>
        </p:txBody>
      </p:sp>
      <p:sp>
        <p:nvSpPr>
          <p:cNvPr id="60" name="Rectangular Callout 59"/>
          <p:cNvSpPr/>
          <p:nvPr/>
        </p:nvSpPr>
        <p:spPr>
          <a:xfrm>
            <a:off x="303902" y="5252891"/>
            <a:ext cx="1715138" cy="646331"/>
          </a:xfrm>
          <a:prstGeom prst="wedgeRectCallout">
            <a:avLst>
              <a:gd name="adj1" fmla="val 87006"/>
              <a:gd name="adj2" fmla="val -7093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Main topic of this course</a:t>
            </a:r>
            <a:endParaRPr lang="fi-FI"/>
          </a:p>
        </p:txBody>
      </p:sp>
      <p:cxnSp>
        <p:nvCxnSpPr>
          <p:cNvPr id="67" name="Elbow Connector 66"/>
          <p:cNvCxnSpPr>
            <a:stCxn id="10" idx="3"/>
            <a:endCxn id="4" idx="3"/>
          </p:cNvCxnSpPr>
          <p:nvPr/>
        </p:nvCxnSpPr>
        <p:spPr>
          <a:xfrm flipH="1" flipV="1">
            <a:off x="3938928" y="2013855"/>
            <a:ext cx="2868013" cy="4157205"/>
          </a:xfrm>
          <a:prstGeom prst="bentConnector3">
            <a:avLst>
              <a:gd name="adj1" fmla="val -7971"/>
            </a:avLst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11" idx="3"/>
            <a:endCxn id="4" idx="3"/>
          </p:cNvCxnSpPr>
          <p:nvPr/>
        </p:nvCxnSpPr>
        <p:spPr>
          <a:xfrm flipH="1" flipV="1">
            <a:off x="3938928" y="2013855"/>
            <a:ext cx="4810215" cy="4157205"/>
          </a:xfrm>
          <a:prstGeom prst="bentConnector3">
            <a:avLst>
              <a:gd name="adj1" fmla="val -4752"/>
            </a:avLst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993572" y="4462159"/>
            <a:ext cx="248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Are there monolingual corpora?</a:t>
            </a:r>
            <a:endParaRPr lang="fi-FI"/>
          </a:p>
        </p:txBody>
      </p:sp>
      <p:cxnSp>
        <p:nvCxnSpPr>
          <p:cNvPr id="17" name="Straight Arrow Connector 16"/>
          <p:cNvCxnSpPr>
            <a:stCxn id="7" idx="2"/>
            <a:endCxn id="11" idx="0"/>
          </p:cNvCxnSpPr>
          <p:nvPr/>
        </p:nvCxnSpPr>
        <p:spPr>
          <a:xfrm>
            <a:off x="6237883" y="5108490"/>
            <a:ext cx="1724891" cy="7394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4733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Delexicalization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30726"/>
          </a:xfrm>
        </p:spPr>
        <p:txBody>
          <a:bodyPr>
            <a:normAutofit fontScale="92500" lnSpcReduction="10000"/>
          </a:bodyPr>
          <a:lstStyle/>
          <a:p>
            <a:r>
              <a:rPr lang="fr-CH" dirty="0"/>
              <a:t>C</a:t>
            </a:r>
            <a:r>
              <a:rPr lang="fr-CH" dirty="0" smtClean="0"/>
              <a:t>ommon </a:t>
            </a:r>
            <a:r>
              <a:rPr lang="fr-CH" dirty="0" err="1" smtClean="0"/>
              <a:t>parsing</a:t>
            </a:r>
            <a:r>
              <a:rPr lang="fr-CH" dirty="0" smtClean="0"/>
              <a:t> </a:t>
            </a:r>
            <a:r>
              <a:rPr lang="fr-CH" dirty="0" err="1" smtClean="0"/>
              <a:t>models</a:t>
            </a:r>
            <a:r>
              <a:rPr lang="fr-CH" dirty="0" smtClean="0"/>
              <a:t> look at </a:t>
            </a:r>
            <a:r>
              <a:rPr lang="fr-CH" dirty="0" err="1" smtClean="0"/>
              <a:t>several</a:t>
            </a:r>
            <a:r>
              <a:rPr lang="fr-CH" dirty="0" smtClean="0"/>
              <a:t> </a:t>
            </a:r>
            <a:r>
              <a:rPr lang="fr-CH" dirty="0" err="1" smtClean="0"/>
              <a:t>features</a:t>
            </a:r>
            <a:r>
              <a:rPr lang="fr-CH" dirty="0" smtClean="0"/>
              <a:t> to </a:t>
            </a:r>
            <a:r>
              <a:rPr lang="fr-CH" dirty="0" err="1" smtClean="0"/>
              <a:t>create</a:t>
            </a:r>
            <a:r>
              <a:rPr lang="fr-CH" dirty="0" smtClean="0"/>
              <a:t> the </a:t>
            </a:r>
            <a:r>
              <a:rPr lang="fr-CH" dirty="0" err="1" smtClean="0"/>
              <a:t>parse</a:t>
            </a:r>
            <a:r>
              <a:rPr lang="fr-CH" dirty="0" smtClean="0"/>
              <a:t> </a:t>
            </a:r>
            <a:r>
              <a:rPr lang="fr-CH" dirty="0" err="1" smtClean="0"/>
              <a:t>tree</a:t>
            </a:r>
            <a:r>
              <a:rPr lang="fr-CH" dirty="0" smtClean="0"/>
              <a:t>: </a:t>
            </a:r>
            <a:r>
              <a:rPr lang="fr-CH" dirty="0" err="1" smtClean="0"/>
              <a:t>word</a:t>
            </a:r>
            <a:r>
              <a:rPr lang="fr-CH" dirty="0" smtClean="0"/>
              <a:t> </a:t>
            </a:r>
            <a:r>
              <a:rPr lang="fr-CH" dirty="0" err="1" smtClean="0"/>
              <a:t>form</a:t>
            </a:r>
            <a:r>
              <a:rPr lang="fr-CH" dirty="0" smtClean="0"/>
              <a:t>, </a:t>
            </a:r>
            <a:r>
              <a:rPr lang="fr-CH" dirty="0" err="1" smtClean="0"/>
              <a:t>lemma</a:t>
            </a:r>
            <a:r>
              <a:rPr lang="fr-CH" dirty="0" smtClean="0"/>
              <a:t>, POS tag, …</a:t>
            </a:r>
          </a:p>
          <a:p>
            <a:r>
              <a:rPr lang="fr-CH" dirty="0" err="1" smtClean="0"/>
              <a:t>Delexicalization</a:t>
            </a:r>
            <a:r>
              <a:rPr lang="fr-CH" dirty="0" smtClean="0"/>
              <a:t> </a:t>
            </a:r>
            <a:r>
              <a:rPr lang="fr-CH" dirty="0" err="1" smtClean="0"/>
              <a:t>deprives</a:t>
            </a:r>
            <a:r>
              <a:rPr lang="fr-CH" dirty="0" smtClean="0"/>
              <a:t> the </a:t>
            </a:r>
            <a:r>
              <a:rPr lang="fr-CH" dirty="0" err="1" smtClean="0"/>
              <a:t>parsing</a:t>
            </a:r>
            <a:r>
              <a:rPr lang="fr-CH" dirty="0" smtClean="0"/>
              <a:t> model of </a:t>
            </a:r>
            <a:r>
              <a:rPr lang="fr-CH" dirty="0" err="1" smtClean="0"/>
              <a:t>some</a:t>
            </a:r>
            <a:r>
              <a:rPr lang="fr-CH" dirty="0" smtClean="0"/>
              <a:t> </a:t>
            </a:r>
            <a:r>
              <a:rPr lang="fr-CH" dirty="0" err="1" smtClean="0"/>
              <a:t>features</a:t>
            </a:r>
            <a:r>
              <a:rPr lang="fr-CH" dirty="0" smtClean="0"/>
              <a:t> </a:t>
            </a:r>
            <a:r>
              <a:rPr lang="fr-CH" dirty="0" err="1" smtClean="0"/>
              <a:t>while</a:t>
            </a:r>
            <a:r>
              <a:rPr lang="fr-CH" dirty="0" smtClean="0"/>
              <a:t> </a:t>
            </a:r>
            <a:r>
              <a:rPr lang="fr-CH" dirty="0" err="1" smtClean="0"/>
              <a:t>retaining</a:t>
            </a:r>
            <a:r>
              <a:rPr lang="fr-CH" dirty="0" smtClean="0"/>
              <a:t> </a:t>
            </a:r>
            <a:r>
              <a:rPr lang="fr-CH" dirty="0" err="1" smtClean="0"/>
              <a:t>others</a:t>
            </a:r>
            <a:r>
              <a:rPr lang="fr-CH" dirty="0" smtClean="0"/>
              <a:t>.</a:t>
            </a:r>
          </a:p>
          <a:p>
            <a:pPr lvl="1"/>
            <a:r>
              <a:rPr lang="fr-CH" dirty="0" err="1" smtClean="0"/>
              <a:t>Language-dependent</a:t>
            </a:r>
            <a:r>
              <a:rPr lang="fr-CH" dirty="0" smtClean="0"/>
              <a:t> </a:t>
            </a:r>
            <a:r>
              <a:rPr lang="fr-CH" dirty="0" err="1" smtClean="0"/>
              <a:t>features</a:t>
            </a:r>
            <a:r>
              <a:rPr lang="fr-CH" dirty="0" smtClean="0"/>
              <a:t> (</a:t>
            </a:r>
            <a:r>
              <a:rPr lang="fr-CH" dirty="0" err="1" smtClean="0"/>
              <a:t>word</a:t>
            </a:r>
            <a:r>
              <a:rPr lang="fr-CH" dirty="0" smtClean="0"/>
              <a:t> </a:t>
            </a:r>
            <a:r>
              <a:rPr lang="fr-CH" dirty="0" err="1" smtClean="0"/>
              <a:t>form</a:t>
            </a:r>
            <a:r>
              <a:rPr lang="fr-CH" dirty="0" smtClean="0"/>
              <a:t>, …) are </a:t>
            </a:r>
            <a:r>
              <a:rPr lang="fr-CH" dirty="0" err="1" smtClean="0"/>
              <a:t>removed</a:t>
            </a:r>
            <a:endParaRPr lang="fr-CH" dirty="0" smtClean="0"/>
          </a:p>
          <a:p>
            <a:pPr lvl="1"/>
            <a:r>
              <a:rPr lang="fr-CH" dirty="0" err="1" smtClean="0"/>
              <a:t>Language-independent</a:t>
            </a:r>
            <a:r>
              <a:rPr lang="fr-CH" dirty="0" smtClean="0"/>
              <a:t> </a:t>
            </a:r>
            <a:r>
              <a:rPr lang="fr-CH" dirty="0" err="1" smtClean="0"/>
              <a:t>features</a:t>
            </a:r>
            <a:r>
              <a:rPr lang="fr-CH" dirty="0" smtClean="0"/>
              <a:t> (POS tag, …) </a:t>
            </a:r>
            <a:r>
              <a:rPr lang="fr-CH" smtClean="0"/>
              <a:t>are retained</a:t>
            </a:r>
            <a:endParaRPr lang="fr-CH" dirty="0"/>
          </a:p>
          <a:p>
            <a:r>
              <a:rPr lang="fr-CH" dirty="0" smtClean="0"/>
              <a:t>If </a:t>
            </a:r>
            <a:r>
              <a:rPr lang="fr-CH" dirty="0" err="1" smtClean="0"/>
              <a:t>delexicalization</a:t>
            </a:r>
            <a:r>
              <a:rPr lang="fr-CH" dirty="0" smtClean="0"/>
              <a:t> </a:t>
            </a:r>
            <a:r>
              <a:rPr lang="fr-CH" dirty="0" err="1" smtClean="0"/>
              <a:t>works</a:t>
            </a:r>
            <a:r>
              <a:rPr lang="fr-CH" dirty="0" smtClean="0"/>
              <a:t> for </a:t>
            </a:r>
            <a:r>
              <a:rPr lang="fr-CH" dirty="0" err="1" smtClean="0"/>
              <a:t>parsing</a:t>
            </a:r>
            <a:r>
              <a:rPr lang="fr-CH" dirty="0" smtClean="0"/>
              <a:t>, </a:t>
            </a:r>
            <a:r>
              <a:rPr lang="fr-CH" dirty="0" err="1" smtClean="0"/>
              <a:t>could</a:t>
            </a:r>
            <a:r>
              <a:rPr lang="fr-CH" dirty="0" smtClean="0"/>
              <a:t> </a:t>
            </a:r>
            <a:r>
              <a:rPr lang="fr-CH" dirty="0" err="1" smtClean="0"/>
              <a:t>we</a:t>
            </a:r>
            <a:r>
              <a:rPr lang="fr-CH" dirty="0" smtClean="0"/>
              <a:t> do the </a:t>
            </a:r>
            <a:r>
              <a:rPr lang="fr-CH" dirty="0" err="1" smtClean="0"/>
              <a:t>same</a:t>
            </a:r>
            <a:r>
              <a:rPr lang="fr-CH" dirty="0" smtClean="0"/>
              <a:t> for </a:t>
            </a:r>
            <a:r>
              <a:rPr lang="fr-CH" dirty="0" err="1" smtClean="0"/>
              <a:t>tagging</a:t>
            </a:r>
            <a:r>
              <a:rPr lang="fr-CH" dirty="0" smtClean="0"/>
              <a:t>?</a:t>
            </a:r>
          </a:p>
          <a:p>
            <a:pPr lvl="1"/>
            <a:r>
              <a:rPr lang="fr-CH" dirty="0" err="1" smtClean="0"/>
              <a:t>What</a:t>
            </a:r>
            <a:r>
              <a:rPr lang="fr-CH" dirty="0" smtClean="0"/>
              <a:t> </a:t>
            </a:r>
            <a:r>
              <a:rPr lang="fr-CH" dirty="0" err="1" smtClean="0"/>
              <a:t>language-dependent</a:t>
            </a:r>
            <a:r>
              <a:rPr lang="fr-CH" dirty="0" smtClean="0"/>
              <a:t> </a:t>
            </a:r>
            <a:r>
              <a:rPr lang="fr-CH" dirty="0" err="1" smtClean="0"/>
              <a:t>features</a:t>
            </a:r>
            <a:r>
              <a:rPr lang="fr-CH" dirty="0" smtClean="0"/>
              <a:t> are </a:t>
            </a:r>
            <a:r>
              <a:rPr lang="fr-CH" dirty="0" err="1" smtClean="0"/>
              <a:t>useful</a:t>
            </a:r>
            <a:r>
              <a:rPr lang="fr-CH" dirty="0" smtClean="0"/>
              <a:t> for </a:t>
            </a:r>
            <a:r>
              <a:rPr lang="fr-CH" dirty="0" err="1" smtClean="0"/>
              <a:t>tagging</a:t>
            </a:r>
            <a:r>
              <a:rPr lang="fr-CH" dirty="0" smtClean="0"/>
              <a:t>?</a:t>
            </a:r>
          </a:p>
          <a:p>
            <a:pPr lvl="1"/>
            <a:r>
              <a:rPr lang="fr-CH" dirty="0" err="1" smtClean="0"/>
              <a:t>What</a:t>
            </a:r>
            <a:r>
              <a:rPr lang="fr-CH" dirty="0" smtClean="0"/>
              <a:t> </a:t>
            </a:r>
            <a:r>
              <a:rPr lang="fr-CH" dirty="0" err="1" smtClean="0"/>
              <a:t>language-independent</a:t>
            </a:r>
            <a:r>
              <a:rPr lang="fr-CH" dirty="0" smtClean="0"/>
              <a:t> </a:t>
            </a:r>
            <a:r>
              <a:rPr lang="fr-CH" dirty="0" err="1" smtClean="0"/>
              <a:t>features</a:t>
            </a:r>
            <a:r>
              <a:rPr lang="fr-CH" dirty="0" smtClean="0"/>
              <a:t> are </a:t>
            </a:r>
            <a:r>
              <a:rPr lang="fr-CH" dirty="0" err="1" smtClean="0"/>
              <a:t>useful</a:t>
            </a:r>
            <a:r>
              <a:rPr lang="fr-CH" dirty="0" smtClean="0"/>
              <a:t> for </a:t>
            </a:r>
            <a:r>
              <a:rPr lang="fr-CH" dirty="0" err="1" smtClean="0"/>
              <a:t>tagging</a:t>
            </a:r>
            <a:r>
              <a:rPr lang="fr-CH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20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6616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Delexicalized</a:t>
            </a:r>
            <a:r>
              <a:rPr lang="fr-CH" dirty="0" smtClean="0"/>
              <a:t> </a:t>
            </a:r>
            <a:r>
              <a:rPr lang="fr-CH" dirty="0" err="1" smtClean="0"/>
              <a:t>tagging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612120"/>
          </a:xfrm>
        </p:spPr>
        <p:txBody>
          <a:bodyPr>
            <a:normAutofit fontScale="85000" lnSpcReduction="20000"/>
          </a:bodyPr>
          <a:lstStyle/>
          <a:p>
            <a:r>
              <a:rPr lang="fr-CH" dirty="0" err="1"/>
              <a:t>What</a:t>
            </a:r>
            <a:r>
              <a:rPr lang="fr-CH" dirty="0"/>
              <a:t> </a:t>
            </a:r>
            <a:r>
              <a:rPr lang="fr-CH" dirty="0" err="1"/>
              <a:t>language-dependent</a:t>
            </a:r>
            <a:r>
              <a:rPr lang="fr-CH" dirty="0"/>
              <a:t> </a:t>
            </a:r>
            <a:r>
              <a:rPr lang="fr-CH" dirty="0" err="1"/>
              <a:t>features</a:t>
            </a:r>
            <a:r>
              <a:rPr lang="fr-CH" dirty="0"/>
              <a:t> are </a:t>
            </a:r>
            <a:r>
              <a:rPr lang="fr-CH" dirty="0" err="1"/>
              <a:t>useful</a:t>
            </a:r>
            <a:r>
              <a:rPr lang="fr-CH" dirty="0"/>
              <a:t> for </a:t>
            </a:r>
            <a:r>
              <a:rPr lang="fr-CH" dirty="0" err="1"/>
              <a:t>tagging</a:t>
            </a:r>
            <a:r>
              <a:rPr lang="fr-CH" dirty="0"/>
              <a:t>?</a:t>
            </a:r>
          </a:p>
          <a:p>
            <a:pPr lvl="1"/>
            <a:r>
              <a:rPr lang="fr-CH" dirty="0" smtClean="0"/>
              <a:t>Word </a:t>
            </a:r>
            <a:r>
              <a:rPr lang="fr-CH" dirty="0" err="1" smtClean="0"/>
              <a:t>forms</a:t>
            </a:r>
            <a:endParaRPr lang="fr-CH" dirty="0" smtClean="0"/>
          </a:p>
          <a:p>
            <a:pPr lvl="1"/>
            <a:r>
              <a:rPr lang="fr-CH" dirty="0" smtClean="0"/>
              <a:t>If </a:t>
            </a:r>
            <a:r>
              <a:rPr lang="fr-CH" dirty="0" err="1" smtClean="0"/>
              <a:t>we</a:t>
            </a:r>
            <a:r>
              <a:rPr lang="fr-CH" dirty="0" smtClean="0"/>
              <a:t> </a:t>
            </a:r>
            <a:r>
              <a:rPr lang="fr-CH" dirty="0" err="1" smtClean="0"/>
              <a:t>remove</a:t>
            </a:r>
            <a:r>
              <a:rPr lang="fr-CH" dirty="0" smtClean="0"/>
              <a:t> </a:t>
            </a:r>
            <a:r>
              <a:rPr lang="fr-CH" dirty="0" err="1" smtClean="0"/>
              <a:t>them</a:t>
            </a:r>
            <a:r>
              <a:rPr lang="fr-CH" dirty="0" smtClean="0"/>
              <a:t>, </a:t>
            </a:r>
            <a:r>
              <a:rPr lang="fr-CH" dirty="0" err="1" smtClean="0"/>
              <a:t>there</a:t>
            </a:r>
            <a:r>
              <a:rPr lang="fr-CH" dirty="0" smtClean="0"/>
              <a:t> </a:t>
            </a:r>
            <a:r>
              <a:rPr lang="fr-CH" dirty="0" err="1" smtClean="0"/>
              <a:t>is</a:t>
            </a:r>
            <a:r>
              <a:rPr lang="fr-CH" dirty="0" smtClean="0"/>
              <a:t> </a:t>
            </a:r>
            <a:r>
              <a:rPr lang="fr-CH" dirty="0" err="1" smtClean="0"/>
              <a:t>nothing</a:t>
            </a:r>
            <a:r>
              <a:rPr lang="fr-CH" dirty="0" smtClean="0"/>
              <a:t> </a:t>
            </a:r>
            <a:r>
              <a:rPr lang="fr-CH" dirty="0" err="1" smtClean="0"/>
              <a:t>left</a:t>
            </a:r>
            <a:r>
              <a:rPr lang="fr-CH" dirty="0" smtClean="0"/>
              <a:t> </a:t>
            </a:r>
            <a:r>
              <a:rPr lang="fr-CH" dirty="0" smtClean="0">
                <a:sym typeface="Wingdings" panose="05000000000000000000" pitchFamily="2" charset="2"/>
              </a:rPr>
              <a:t></a:t>
            </a:r>
          </a:p>
          <a:p>
            <a:endParaRPr lang="fr-CH" dirty="0">
              <a:sym typeface="Wingdings" panose="05000000000000000000" pitchFamily="2" charset="2"/>
            </a:endParaRPr>
          </a:p>
          <a:p>
            <a:r>
              <a:rPr lang="fr-CH" dirty="0" err="1" smtClean="0"/>
              <a:t>What</a:t>
            </a:r>
            <a:r>
              <a:rPr lang="fr-CH" dirty="0" smtClean="0"/>
              <a:t> </a:t>
            </a:r>
            <a:r>
              <a:rPr lang="fr-CH" dirty="0" err="1"/>
              <a:t>language-independent</a:t>
            </a:r>
            <a:r>
              <a:rPr lang="fr-CH" dirty="0"/>
              <a:t> </a:t>
            </a:r>
            <a:r>
              <a:rPr lang="fr-CH" dirty="0" err="1"/>
              <a:t>features</a:t>
            </a:r>
            <a:r>
              <a:rPr lang="fr-CH" dirty="0"/>
              <a:t> are </a:t>
            </a:r>
            <a:r>
              <a:rPr lang="fr-CH" dirty="0" err="1"/>
              <a:t>useful</a:t>
            </a:r>
            <a:r>
              <a:rPr lang="fr-CH" dirty="0"/>
              <a:t> for </a:t>
            </a:r>
            <a:r>
              <a:rPr lang="fr-CH" dirty="0" err="1"/>
              <a:t>tagging</a:t>
            </a:r>
            <a:r>
              <a:rPr lang="fr-CH" dirty="0"/>
              <a:t>?</a:t>
            </a:r>
            <a:endParaRPr lang="en-US" dirty="0"/>
          </a:p>
          <a:p>
            <a:pPr lvl="1"/>
            <a:r>
              <a:rPr lang="fr-CH" dirty="0" smtClean="0"/>
              <a:t>Tag </a:t>
            </a:r>
            <a:r>
              <a:rPr lang="fr-CH" dirty="0" err="1" smtClean="0"/>
              <a:t>sequences</a:t>
            </a:r>
            <a:r>
              <a:rPr lang="fr-CH" dirty="0" smtClean="0"/>
              <a:t> (</a:t>
            </a:r>
            <a:r>
              <a:rPr lang="fr-CH" dirty="0" err="1" smtClean="0"/>
              <a:t>assumed</a:t>
            </a:r>
            <a:r>
              <a:rPr lang="fr-CH" dirty="0" smtClean="0"/>
              <a:t> to </a:t>
            </a:r>
            <a:r>
              <a:rPr lang="fr-CH" dirty="0" err="1" smtClean="0"/>
              <a:t>be</a:t>
            </a:r>
            <a:r>
              <a:rPr lang="fr-CH" dirty="0" smtClean="0"/>
              <a:t> </a:t>
            </a:r>
            <a:r>
              <a:rPr lang="fr-CH" dirty="0" err="1" smtClean="0"/>
              <a:t>identical</a:t>
            </a:r>
            <a:r>
              <a:rPr lang="fr-CH" dirty="0" smtClean="0"/>
              <a:t> as in source </a:t>
            </a:r>
            <a:r>
              <a:rPr lang="fr-CH" dirty="0" err="1" smtClean="0"/>
              <a:t>language</a:t>
            </a:r>
            <a:r>
              <a:rPr lang="fr-CH" dirty="0" smtClean="0"/>
              <a:t>)</a:t>
            </a:r>
          </a:p>
          <a:p>
            <a:pPr lvl="1"/>
            <a:r>
              <a:rPr lang="fr-CH" dirty="0" smtClean="0"/>
              <a:t>Word </a:t>
            </a:r>
            <a:r>
              <a:rPr lang="fr-CH" dirty="0" err="1" smtClean="0"/>
              <a:t>shape</a:t>
            </a:r>
            <a:r>
              <a:rPr lang="fr-CH" dirty="0" smtClean="0"/>
              <a:t> (</a:t>
            </a:r>
            <a:r>
              <a:rPr lang="fr-CH" dirty="0" err="1" smtClean="0"/>
              <a:t>punctuation</a:t>
            </a:r>
            <a:r>
              <a:rPr lang="fr-CH" dirty="0" smtClean="0"/>
              <a:t>, </a:t>
            </a:r>
            <a:r>
              <a:rPr lang="fr-CH" dirty="0" err="1" smtClean="0"/>
              <a:t>numbers</a:t>
            </a:r>
            <a:r>
              <a:rPr lang="fr-CH" dirty="0" smtClean="0"/>
              <a:t>, suffixes, </a:t>
            </a:r>
            <a:r>
              <a:rPr lang="fr-CH" dirty="0" err="1" smtClean="0"/>
              <a:t>word</a:t>
            </a:r>
            <a:r>
              <a:rPr lang="fr-CH" dirty="0" smtClean="0"/>
              <a:t> </a:t>
            </a:r>
            <a:r>
              <a:rPr lang="fr-CH" dirty="0" err="1" smtClean="0"/>
              <a:t>length</a:t>
            </a:r>
            <a:r>
              <a:rPr lang="fr-CH" dirty="0" smtClean="0"/>
              <a:t>…)</a:t>
            </a:r>
          </a:p>
          <a:p>
            <a:pPr lvl="1"/>
            <a:r>
              <a:rPr lang="fr-CH" dirty="0" smtClean="0"/>
              <a:t>Word </a:t>
            </a:r>
            <a:r>
              <a:rPr lang="fr-CH" dirty="0" err="1" smtClean="0"/>
              <a:t>frequency</a:t>
            </a:r>
            <a:endParaRPr lang="fr-CH" dirty="0" smtClean="0"/>
          </a:p>
          <a:p>
            <a:pPr lvl="1"/>
            <a:r>
              <a:rPr lang="fr-CH" dirty="0" err="1" smtClean="0"/>
              <a:t>Previous</a:t>
            </a:r>
            <a:r>
              <a:rPr lang="fr-CH" dirty="0" smtClean="0"/>
              <a:t> and </a:t>
            </a:r>
            <a:r>
              <a:rPr lang="fr-CH" dirty="0" err="1" smtClean="0"/>
              <a:t>following</a:t>
            </a:r>
            <a:r>
              <a:rPr lang="fr-CH" dirty="0" smtClean="0"/>
              <a:t> </a:t>
            </a:r>
            <a:r>
              <a:rPr lang="fr-CH" dirty="0" err="1" smtClean="0"/>
              <a:t>words</a:t>
            </a:r>
            <a:r>
              <a:rPr lang="fr-CH" dirty="0" smtClean="0"/>
              <a:t> and how </a:t>
            </a:r>
            <a:r>
              <a:rPr lang="fr-CH" dirty="0" err="1" smtClean="0"/>
              <a:t>well</a:t>
            </a:r>
            <a:r>
              <a:rPr lang="fr-CH" dirty="0" smtClean="0"/>
              <a:t> </a:t>
            </a:r>
            <a:r>
              <a:rPr lang="fr-CH" dirty="0" err="1" smtClean="0"/>
              <a:t>they</a:t>
            </a:r>
            <a:r>
              <a:rPr lang="fr-CH" dirty="0" smtClean="0"/>
              <a:t> </a:t>
            </a:r>
            <a:r>
              <a:rPr lang="fr-CH" dirty="0" err="1" smtClean="0"/>
              <a:t>predict</a:t>
            </a:r>
            <a:r>
              <a:rPr lang="fr-CH" dirty="0" smtClean="0"/>
              <a:t> the </a:t>
            </a:r>
            <a:r>
              <a:rPr lang="fr-CH" dirty="0" err="1" smtClean="0"/>
              <a:t>current</a:t>
            </a:r>
            <a:r>
              <a:rPr lang="fr-CH" dirty="0" smtClean="0"/>
              <a:t> </a:t>
            </a:r>
            <a:r>
              <a:rPr lang="fr-CH" dirty="0" err="1" smtClean="0"/>
              <a:t>word</a:t>
            </a:r>
            <a:endParaRPr lang="fr-CH" dirty="0" smtClean="0"/>
          </a:p>
          <a:p>
            <a:pPr lvl="1"/>
            <a:r>
              <a:rPr lang="fr-CH" dirty="0" smtClean="0"/>
              <a:t>Sentence </a:t>
            </a:r>
            <a:r>
              <a:rPr lang="fr-CH" dirty="0" err="1" smtClean="0"/>
              <a:t>length</a:t>
            </a:r>
            <a:endParaRPr lang="fr-CH" dirty="0"/>
          </a:p>
          <a:p>
            <a:endParaRPr lang="fr-CH" dirty="0" smtClean="0"/>
          </a:p>
          <a:p>
            <a:r>
              <a:rPr lang="fr-CH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Z. </a:t>
            </a:r>
            <a:r>
              <a:rPr lang="fr-CH" sz="18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Yu</a:t>
            </a:r>
            <a:r>
              <a:rPr lang="fr-CH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 D. </a:t>
            </a:r>
            <a:r>
              <a:rPr lang="fr-CH" sz="18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Mareček</a:t>
            </a:r>
            <a:r>
              <a:rPr lang="fr-CH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 Z. </a:t>
            </a:r>
            <a:r>
              <a:rPr lang="fr-CH" sz="18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Žabokrtsk</a:t>
            </a:r>
            <a:r>
              <a:rPr lang="fr-CH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ý</a:t>
            </a:r>
            <a:r>
              <a:rPr lang="fr-CH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 D. Zeman: If </a:t>
            </a:r>
            <a:r>
              <a:rPr lang="fr-CH" sz="18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you</a:t>
            </a:r>
            <a:r>
              <a:rPr lang="fr-CH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CH" sz="18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even</a:t>
            </a:r>
            <a:r>
              <a:rPr lang="fr-CH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CH" sz="18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don’t</a:t>
            </a:r>
            <a:r>
              <a:rPr lang="fr-CH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have a bit of Bible: Learning </a:t>
            </a:r>
            <a:r>
              <a:rPr lang="fr-CH" sz="18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Delexicalized</a:t>
            </a:r>
            <a:r>
              <a:rPr lang="fr-CH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POS taggers. LREC 2016.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21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1555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Delexicalized</a:t>
            </a:r>
            <a:r>
              <a:rPr lang="fr-CH" dirty="0" smtClean="0"/>
              <a:t> </a:t>
            </a:r>
            <a:r>
              <a:rPr lang="fr-CH" dirty="0" err="1" smtClean="0"/>
              <a:t>tagging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28550" y="1600200"/>
            <a:ext cx="2848649" cy="4800600"/>
          </a:xfrm>
        </p:spPr>
        <p:txBody>
          <a:bodyPr>
            <a:normAutofit/>
          </a:bodyPr>
          <a:lstStyle/>
          <a:p>
            <a:r>
              <a:rPr lang="fr-CH" sz="2400" dirty="0" err="1" smtClean="0"/>
              <a:t>Different</a:t>
            </a:r>
            <a:r>
              <a:rPr lang="fr-CH" sz="2400" dirty="0" smtClean="0"/>
              <a:t> sizes of data </a:t>
            </a:r>
            <a:r>
              <a:rPr lang="fr-CH" sz="2400" dirty="0" err="1" smtClean="0"/>
              <a:t>used</a:t>
            </a:r>
            <a:r>
              <a:rPr lang="fr-CH" sz="2400" dirty="0" smtClean="0"/>
              <a:t> to </a:t>
            </a:r>
            <a:r>
              <a:rPr lang="fr-CH" sz="2400" dirty="0" err="1" smtClean="0"/>
              <a:t>compute</a:t>
            </a:r>
            <a:r>
              <a:rPr lang="fr-CH" sz="2400" dirty="0" smtClean="0"/>
              <a:t> the </a:t>
            </a:r>
            <a:r>
              <a:rPr lang="fr-CH" sz="2400" dirty="0" err="1" smtClean="0"/>
              <a:t>word</a:t>
            </a:r>
            <a:r>
              <a:rPr lang="fr-CH" sz="2400" dirty="0" smtClean="0"/>
              <a:t> </a:t>
            </a:r>
            <a:r>
              <a:rPr lang="fr-CH" sz="2400" dirty="0" err="1" smtClean="0"/>
              <a:t>statistics</a:t>
            </a:r>
            <a:endParaRPr lang="fr-CH" sz="2400" dirty="0" smtClean="0"/>
          </a:p>
          <a:p>
            <a:r>
              <a:rPr lang="fr-CH" sz="2400" dirty="0" smtClean="0"/>
              <a:t>Multi-source model </a:t>
            </a:r>
            <a:r>
              <a:rPr lang="fr-CH" sz="2400" dirty="0" err="1" smtClean="0"/>
              <a:t>with</a:t>
            </a:r>
            <a:r>
              <a:rPr lang="fr-CH" sz="2400" dirty="0" smtClean="0"/>
              <a:t> 7 source </a:t>
            </a:r>
            <a:r>
              <a:rPr lang="fr-CH" sz="2400" dirty="0" err="1" smtClean="0"/>
              <a:t>languages</a:t>
            </a:r>
            <a:endParaRPr lang="fr-CH" sz="2400" dirty="0" smtClean="0"/>
          </a:p>
          <a:p>
            <a:r>
              <a:rPr lang="fr-CH" sz="2400" dirty="0" err="1" smtClean="0"/>
              <a:t>Does</a:t>
            </a:r>
            <a:r>
              <a:rPr lang="fr-CH" sz="2400" dirty="0" smtClean="0"/>
              <a:t> not </a:t>
            </a:r>
            <a:r>
              <a:rPr lang="fr-CH" sz="2400" dirty="0" err="1" smtClean="0"/>
              <a:t>work</a:t>
            </a:r>
            <a:r>
              <a:rPr lang="fr-CH" sz="2400" dirty="0" smtClean="0"/>
              <a:t> </a:t>
            </a:r>
            <a:r>
              <a:rPr lang="fr-CH" sz="2400" dirty="0" err="1" smtClean="0"/>
              <a:t>particularly</a:t>
            </a:r>
            <a:r>
              <a:rPr lang="fr-CH" sz="2400" dirty="0" smtClean="0"/>
              <a:t> </a:t>
            </a:r>
            <a:r>
              <a:rPr lang="fr-CH" sz="2400" dirty="0" err="1" smtClean="0"/>
              <a:t>well</a:t>
            </a:r>
            <a:r>
              <a:rPr lang="fr-CH" sz="2400" dirty="0" smtClean="0"/>
              <a:t>:</a:t>
            </a:r>
            <a:br>
              <a:rPr lang="fr-CH" sz="2400" dirty="0" smtClean="0"/>
            </a:br>
            <a:r>
              <a:rPr lang="fr-CH" sz="2400" dirty="0" smtClean="0"/>
              <a:t>50%-60% for </a:t>
            </a:r>
            <a:r>
              <a:rPr lang="fr-CH" sz="2400" dirty="0" err="1" smtClean="0"/>
              <a:t>most</a:t>
            </a:r>
            <a:r>
              <a:rPr lang="fr-CH" sz="2400" dirty="0" smtClean="0"/>
              <a:t> </a:t>
            </a:r>
            <a:r>
              <a:rPr lang="fr-CH" sz="2400" dirty="0" err="1" smtClean="0"/>
              <a:t>languages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22</a:t>
            </a:fld>
            <a:endParaRPr lang="fr-C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26" y="1514475"/>
            <a:ext cx="5191125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60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23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2592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Delexicalization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fr-CH" dirty="0" err="1" smtClean="0"/>
              <a:t>Delexicalization</a:t>
            </a:r>
            <a:r>
              <a:rPr lang="fr-CH" dirty="0"/>
              <a:t> </a:t>
            </a:r>
            <a:r>
              <a:rPr lang="fr-CH" dirty="0" smtClean="0"/>
              <a:t>in </a:t>
            </a:r>
            <a:r>
              <a:rPr lang="fr-CH" dirty="0" err="1" smtClean="0"/>
              <a:t>itself</a:t>
            </a:r>
            <a:r>
              <a:rPr lang="fr-CH" dirty="0" smtClean="0"/>
              <a:t> </a:t>
            </a:r>
            <a:r>
              <a:rPr lang="fr-CH" dirty="0" err="1" smtClean="0"/>
              <a:t>rarely</a:t>
            </a:r>
            <a:r>
              <a:rPr lang="fr-CH" dirty="0" smtClean="0"/>
              <a:t> </a:t>
            </a:r>
            <a:r>
              <a:rPr lang="fr-CH" dirty="0" err="1" smtClean="0"/>
              <a:t>works</a:t>
            </a:r>
            <a:r>
              <a:rPr lang="fr-CH" dirty="0" smtClean="0"/>
              <a:t> </a:t>
            </a:r>
            <a:r>
              <a:rPr lang="fr-CH" dirty="0" err="1" smtClean="0"/>
              <a:t>well</a:t>
            </a:r>
            <a:endParaRPr lang="fr-CH" dirty="0" smtClean="0"/>
          </a:p>
          <a:p>
            <a:pPr lvl="1"/>
            <a:r>
              <a:rPr lang="fr-CH" dirty="0" err="1" smtClean="0"/>
              <a:t>Too</a:t>
            </a:r>
            <a:r>
              <a:rPr lang="fr-CH" dirty="0" smtClean="0"/>
              <a:t> </a:t>
            </a:r>
            <a:r>
              <a:rPr lang="fr-CH" dirty="0" err="1" smtClean="0"/>
              <a:t>much</a:t>
            </a:r>
            <a:r>
              <a:rPr lang="fr-CH" dirty="0" smtClean="0"/>
              <a:t> </a:t>
            </a:r>
            <a:r>
              <a:rPr lang="fr-CH" dirty="0" err="1" smtClean="0"/>
              <a:t>useful</a:t>
            </a:r>
            <a:r>
              <a:rPr lang="fr-CH" dirty="0" smtClean="0"/>
              <a:t> information </a:t>
            </a:r>
            <a:r>
              <a:rPr lang="fr-CH" dirty="0" err="1" smtClean="0"/>
              <a:t>is</a:t>
            </a:r>
            <a:r>
              <a:rPr lang="fr-CH" dirty="0" smtClean="0"/>
              <a:t> </a:t>
            </a:r>
            <a:r>
              <a:rPr lang="fr-CH" dirty="0" err="1" smtClean="0"/>
              <a:t>thrown</a:t>
            </a:r>
            <a:r>
              <a:rPr lang="fr-CH" dirty="0" smtClean="0"/>
              <a:t> </a:t>
            </a:r>
            <a:r>
              <a:rPr lang="fr-CH" dirty="0" err="1" smtClean="0"/>
              <a:t>away</a:t>
            </a:r>
            <a:endParaRPr lang="fr-CH" dirty="0" smtClean="0"/>
          </a:p>
          <a:p>
            <a:pPr lvl="1"/>
            <a:r>
              <a:rPr lang="fr-CH" err="1" smtClean="0"/>
              <a:t>Assumptions</a:t>
            </a:r>
            <a:r>
              <a:rPr lang="fr-CH" smtClean="0"/>
              <a:t> about </a:t>
            </a:r>
            <a:r>
              <a:rPr lang="fr-CH" dirty="0" err="1" smtClean="0"/>
              <a:t>language</a:t>
            </a:r>
            <a:r>
              <a:rPr lang="fr-CH" dirty="0" smtClean="0"/>
              <a:t> </a:t>
            </a:r>
            <a:r>
              <a:rPr lang="fr-CH" dirty="0" err="1" smtClean="0"/>
              <a:t>similarity</a:t>
            </a:r>
            <a:r>
              <a:rPr lang="fr-CH" dirty="0" smtClean="0"/>
              <a:t> are </a:t>
            </a:r>
            <a:r>
              <a:rPr lang="fr-CH" dirty="0" err="1" smtClean="0"/>
              <a:t>too</a:t>
            </a:r>
            <a:r>
              <a:rPr lang="fr-CH" dirty="0" smtClean="0"/>
              <a:t> </a:t>
            </a:r>
            <a:r>
              <a:rPr lang="fr-CH" dirty="0" err="1" smtClean="0"/>
              <a:t>strong</a:t>
            </a:r>
            <a:endParaRPr lang="fr-CH" dirty="0" smtClean="0"/>
          </a:p>
          <a:p>
            <a:pPr lvl="1"/>
            <a:endParaRPr lang="fr-CH" dirty="0"/>
          </a:p>
          <a:p>
            <a:r>
              <a:rPr lang="fr-CH" dirty="0" smtClean="0"/>
              <a:t>But </a:t>
            </a:r>
            <a:r>
              <a:rPr lang="fr-CH" dirty="0" err="1" smtClean="0"/>
              <a:t>we</a:t>
            </a:r>
            <a:r>
              <a:rPr lang="fr-CH" dirty="0" smtClean="0"/>
              <a:t> </a:t>
            </a:r>
            <a:r>
              <a:rPr lang="fr-CH" dirty="0" err="1" smtClean="0"/>
              <a:t>can</a:t>
            </a:r>
            <a:r>
              <a:rPr lang="fr-CH" dirty="0" smtClean="0"/>
              <a:t> </a:t>
            </a:r>
            <a:r>
              <a:rPr lang="fr-CH" dirty="0" err="1" smtClean="0"/>
              <a:t>improve</a:t>
            </a:r>
            <a:r>
              <a:rPr lang="fr-CH" dirty="0" smtClean="0"/>
              <a:t> </a:t>
            </a:r>
            <a:r>
              <a:rPr lang="fr-CH" dirty="0" err="1" smtClean="0"/>
              <a:t>delexicalization</a:t>
            </a:r>
            <a:r>
              <a:rPr lang="fr-CH" dirty="0" smtClean="0"/>
              <a:t> in </a:t>
            </a:r>
            <a:r>
              <a:rPr lang="fr-CH" dirty="0" err="1" smtClean="0"/>
              <a:t>several</a:t>
            </a:r>
            <a:r>
              <a:rPr lang="fr-CH" dirty="0" smtClean="0"/>
              <a:t> </a:t>
            </a:r>
            <a:r>
              <a:rPr lang="fr-CH" dirty="0" err="1" smtClean="0"/>
              <a:t>ways</a:t>
            </a:r>
            <a:r>
              <a:rPr lang="fr-CH" dirty="0" smtClean="0"/>
              <a:t>:</a:t>
            </a:r>
          </a:p>
          <a:p>
            <a:pPr lvl="1"/>
            <a:r>
              <a:rPr lang="fr-CH" smtClean="0">
                <a:solidFill>
                  <a:srgbClr val="C00000"/>
                </a:solidFill>
              </a:rPr>
              <a:t>If </a:t>
            </a:r>
            <a:r>
              <a:rPr lang="fr-CH" dirty="0" err="1">
                <a:solidFill>
                  <a:srgbClr val="C00000"/>
                </a:solidFill>
              </a:rPr>
              <a:t>parallel</a:t>
            </a:r>
            <a:r>
              <a:rPr lang="fr-CH" dirty="0">
                <a:solidFill>
                  <a:srgbClr val="C00000"/>
                </a:solidFill>
              </a:rPr>
              <a:t> data are </a:t>
            </a:r>
            <a:r>
              <a:rPr lang="fr-CH" dirty="0" err="1">
                <a:solidFill>
                  <a:srgbClr val="C00000"/>
                </a:solidFill>
              </a:rPr>
              <a:t>available</a:t>
            </a:r>
            <a:r>
              <a:rPr lang="fr-CH" dirty="0">
                <a:solidFill>
                  <a:srgbClr val="C00000"/>
                </a:solidFill>
              </a:rPr>
              <a:t>, </a:t>
            </a:r>
            <a:r>
              <a:rPr lang="fr-CH" dirty="0" err="1">
                <a:solidFill>
                  <a:srgbClr val="C00000"/>
                </a:solidFill>
              </a:rPr>
              <a:t>we</a:t>
            </a:r>
            <a:r>
              <a:rPr lang="fr-CH" dirty="0">
                <a:solidFill>
                  <a:srgbClr val="C00000"/>
                </a:solidFill>
              </a:rPr>
              <a:t> </a:t>
            </a:r>
            <a:r>
              <a:rPr lang="fr-CH" dirty="0" err="1">
                <a:solidFill>
                  <a:srgbClr val="C00000"/>
                </a:solidFill>
              </a:rPr>
              <a:t>can</a:t>
            </a:r>
            <a:r>
              <a:rPr lang="fr-CH" dirty="0">
                <a:solidFill>
                  <a:srgbClr val="C00000"/>
                </a:solidFill>
              </a:rPr>
              <a:t> combine </a:t>
            </a:r>
            <a:r>
              <a:rPr lang="fr-CH" dirty="0" err="1">
                <a:solidFill>
                  <a:srgbClr val="C00000"/>
                </a:solidFill>
              </a:rPr>
              <a:t>delexicalization</a:t>
            </a:r>
            <a:r>
              <a:rPr lang="fr-CH" dirty="0">
                <a:solidFill>
                  <a:srgbClr val="C00000"/>
                </a:solidFill>
              </a:rPr>
              <a:t> </a:t>
            </a:r>
            <a:r>
              <a:rPr lang="fr-CH" dirty="0" err="1">
                <a:solidFill>
                  <a:srgbClr val="C00000"/>
                </a:solidFill>
              </a:rPr>
              <a:t>with</a:t>
            </a:r>
            <a:r>
              <a:rPr lang="fr-CH" dirty="0">
                <a:solidFill>
                  <a:srgbClr val="C00000"/>
                </a:solidFill>
              </a:rPr>
              <a:t> </a:t>
            </a:r>
            <a:r>
              <a:rPr lang="fr-CH">
                <a:solidFill>
                  <a:srgbClr val="C00000"/>
                </a:solidFill>
              </a:rPr>
              <a:t>annotation </a:t>
            </a:r>
            <a:r>
              <a:rPr lang="fr-CH" smtClean="0">
                <a:solidFill>
                  <a:srgbClr val="C00000"/>
                </a:solidFill>
              </a:rPr>
              <a:t>projection</a:t>
            </a:r>
          </a:p>
          <a:p>
            <a:pPr lvl="1"/>
            <a:r>
              <a:rPr lang="fr-CH"/>
              <a:t>We can replace the word forms by abstract word representations that are comparable across languages</a:t>
            </a:r>
          </a:p>
          <a:p>
            <a:pPr lvl="1"/>
            <a:r>
              <a:rPr lang="fr-CH" smtClean="0"/>
              <a:t>If </a:t>
            </a:r>
            <a:r>
              <a:rPr lang="fr-CH"/>
              <a:t>we have a bilingual dictionary, we can simply translate the word forms: </a:t>
            </a:r>
            <a:r>
              <a:rPr lang="fr-CH" i="1" smtClean="0"/>
              <a:t>relexicalization</a:t>
            </a:r>
            <a:endParaRPr lang="fr-C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24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58743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Delexicalization</a:t>
            </a:r>
            <a:r>
              <a:rPr lang="en-US" dirty="0"/>
              <a:t/>
            </a:r>
            <a:br>
              <a:rPr lang="en-US" dirty="0"/>
            </a:br>
            <a:r>
              <a:rPr lang="en-US" smtClean="0"/>
              <a:t>+ </a:t>
            </a:r>
            <a:r>
              <a:rPr lang="en-US" dirty="0" smtClean="0"/>
              <a:t>Annotation projection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25</a:t>
            </a:fld>
            <a:endParaRPr lang="fr-CH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2132856"/>
            <a:ext cx="7812360" cy="41308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8410" y="6228601"/>
            <a:ext cx="7794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dirty="0" smtClean="0"/>
              <a:t>R. McDonald, S. Petrov &amp; K. Hall (2011): Multi-source </a:t>
            </a:r>
            <a:r>
              <a:rPr lang="fr-CH" sz="1600" dirty="0" err="1" smtClean="0"/>
              <a:t>transfer</a:t>
            </a:r>
            <a:r>
              <a:rPr lang="fr-CH" sz="1600" dirty="0" smtClean="0"/>
              <a:t> of </a:t>
            </a:r>
            <a:r>
              <a:rPr lang="fr-CH" sz="1600" dirty="0" err="1" smtClean="0"/>
              <a:t>delexicalized</a:t>
            </a:r>
            <a:r>
              <a:rPr lang="fr-CH" sz="1600" dirty="0" smtClean="0"/>
              <a:t> </a:t>
            </a:r>
            <a:r>
              <a:rPr lang="fr-CH" sz="1600" dirty="0" err="1" smtClean="0"/>
              <a:t>dependency</a:t>
            </a:r>
            <a:r>
              <a:rPr lang="fr-CH" sz="1600" dirty="0" smtClean="0"/>
              <a:t> </a:t>
            </a:r>
            <a:r>
              <a:rPr lang="fr-CH" sz="1600" dirty="0" err="1" smtClean="0"/>
              <a:t>parsers</a:t>
            </a:r>
            <a:r>
              <a:rPr lang="fr-CH" sz="1600" dirty="0" smtClean="0"/>
              <a:t>. EMNLP 2011.					Slides by </a:t>
            </a:r>
            <a:r>
              <a:rPr lang="fr-CH" sz="1600" dirty="0" err="1" smtClean="0"/>
              <a:t>Slav</a:t>
            </a:r>
            <a:r>
              <a:rPr lang="fr-CH" sz="1600" dirty="0" smtClean="0"/>
              <a:t> Petrov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4482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Delexicalization</a:t>
            </a:r>
            <a:r>
              <a:rPr lang="en-US" dirty="0"/>
              <a:t/>
            </a:r>
            <a:br>
              <a:rPr lang="en-US" dirty="0"/>
            </a:br>
            <a:r>
              <a:rPr lang="en-US" smtClean="0"/>
              <a:t>+ </a:t>
            </a:r>
            <a:r>
              <a:rPr lang="en-US" dirty="0" smtClean="0"/>
              <a:t>Annotation projection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CH" dirty="0" err="1" smtClean="0"/>
              <a:t>Given</a:t>
            </a:r>
            <a:r>
              <a:rPr lang="fr-CH" dirty="0" smtClean="0"/>
              <a:t>: </a:t>
            </a:r>
            <a:r>
              <a:rPr lang="fr-CH" dirty="0" err="1" smtClean="0"/>
              <a:t>parallel</a:t>
            </a:r>
            <a:r>
              <a:rPr lang="fr-CH" dirty="0" smtClean="0"/>
              <a:t> corpus, </a:t>
            </a:r>
            <a:r>
              <a:rPr lang="fr-CH" dirty="0" err="1" smtClean="0"/>
              <a:t>aligned</a:t>
            </a:r>
            <a:r>
              <a:rPr lang="fr-CH" dirty="0" smtClean="0"/>
              <a:t>, </a:t>
            </a:r>
            <a:r>
              <a:rPr lang="fr-CH" dirty="0" err="1" smtClean="0"/>
              <a:t>parsed</a:t>
            </a:r>
            <a:r>
              <a:rPr lang="fr-CH" dirty="0" smtClean="0"/>
              <a:t> on the HRL </a:t>
            </a:r>
            <a:r>
              <a:rPr lang="fr-CH" dirty="0" err="1" smtClean="0"/>
              <a:t>side</a:t>
            </a:r>
            <a:endParaRPr lang="en-US" dirty="0" smtClean="0"/>
          </a:p>
          <a:p>
            <a:r>
              <a:rPr lang="en-US" dirty="0" smtClean="0"/>
              <a:t>A part of the LRL side is parsed using a </a:t>
            </a:r>
            <a:r>
              <a:rPr lang="en-US" dirty="0" err="1" smtClean="0"/>
              <a:t>delexicalized</a:t>
            </a:r>
            <a:r>
              <a:rPr lang="en-US" dirty="0" smtClean="0"/>
              <a:t> parser</a:t>
            </a:r>
          </a:p>
          <a:p>
            <a:r>
              <a:rPr lang="en-US" dirty="0" smtClean="0"/>
              <a:t>This parsed corpus is then used to train a new LRL parser</a:t>
            </a:r>
          </a:p>
          <a:p>
            <a:pPr lvl="1"/>
            <a:r>
              <a:rPr lang="fr-CH" dirty="0" smtClean="0"/>
              <a:t>This </a:t>
            </a:r>
            <a:r>
              <a:rPr lang="fr-CH" dirty="0" err="1" smtClean="0"/>
              <a:t>parser</a:t>
            </a:r>
            <a:r>
              <a:rPr lang="fr-CH" dirty="0" smtClean="0"/>
              <a:t> </a:t>
            </a:r>
            <a:r>
              <a:rPr lang="fr-CH" dirty="0" err="1" smtClean="0"/>
              <a:t>contains</a:t>
            </a:r>
            <a:r>
              <a:rPr lang="fr-CH" dirty="0" smtClean="0"/>
              <a:t> lexical information</a:t>
            </a:r>
            <a:endParaRPr lang="en-US" dirty="0" smtClean="0"/>
          </a:p>
          <a:p>
            <a:r>
              <a:rPr lang="en-US" dirty="0" smtClean="0"/>
              <a:t>The rest of the LRL side is annotated with the lexicalized parser.</a:t>
            </a:r>
          </a:p>
          <a:p>
            <a:pPr lvl="1"/>
            <a:r>
              <a:rPr lang="fr-CH" dirty="0" err="1" smtClean="0"/>
              <a:t>Several</a:t>
            </a:r>
            <a:r>
              <a:rPr lang="fr-CH" dirty="0" smtClean="0"/>
              <a:t> annotations are possible per sentence.</a:t>
            </a:r>
          </a:p>
          <a:p>
            <a:r>
              <a:rPr lang="fr-CH" dirty="0" smtClean="0"/>
              <a:t>The annotation </a:t>
            </a:r>
            <a:r>
              <a:rPr lang="fr-CH" dirty="0" err="1" smtClean="0"/>
              <a:t>that</a:t>
            </a:r>
            <a:r>
              <a:rPr lang="fr-CH" dirty="0" smtClean="0"/>
              <a:t> best corresponds </a:t>
            </a:r>
            <a:r>
              <a:rPr lang="fr-CH" dirty="0" err="1" smtClean="0"/>
              <a:t>with</a:t>
            </a:r>
            <a:r>
              <a:rPr lang="fr-CH" dirty="0" smtClean="0"/>
              <a:t> the HRL </a:t>
            </a:r>
            <a:r>
              <a:rPr lang="fr-CH" dirty="0" err="1" smtClean="0"/>
              <a:t>parse</a:t>
            </a:r>
            <a:r>
              <a:rPr lang="fr-CH" dirty="0" smtClean="0"/>
              <a:t> (</a:t>
            </a:r>
            <a:r>
              <a:rPr lang="fr-CH" dirty="0" err="1" smtClean="0"/>
              <a:t>compared</a:t>
            </a:r>
            <a:r>
              <a:rPr lang="fr-CH" dirty="0" smtClean="0"/>
              <a:t> </a:t>
            </a:r>
            <a:r>
              <a:rPr lang="fr-CH" dirty="0" err="1" smtClean="0"/>
              <a:t>through</a:t>
            </a:r>
            <a:r>
              <a:rPr lang="fr-CH" dirty="0" smtClean="0"/>
              <a:t> projection) </a:t>
            </a:r>
            <a:r>
              <a:rPr lang="fr-CH" dirty="0" err="1" smtClean="0"/>
              <a:t>is</a:t>
            </a:r>
            <a:r>
              <a:rPr lang="fr-CH" dirty="0" smtClean="0"/>
              <a:t> </a:t>
            </a:r>
            <a:r>
              <a:rPr lang="fr-CH" dirty="0" err="1" smtClean="0"/>
              <a:t>retained</a:t>
            </a:r>
            <a:r>
              <a:rPr lang="fr-CH" dirty="0" smtClean="0"/>
              <a:t>.</a:t>
            </a:r>
          </a:p>
          <a:p>
            <a:r>
              <a:rPr lang="fr-CH" dirty="0" smtClean="0"/>
              <a:t>A new </a:t>
            </a:r>
            <a:r>
              <a:rPr lang="fr-CH" dirty="0" err="1" smtClean="0"/>
              <a:t>lexicalized</a:t>
            </a:r>
            <a:r>
              <a:rPr lang="fr-CH" dirty="0" smtClean="0"/>
              <a:t> LRL </a:t>
            </a:r>
            <a:r>
              <a:rPr lang="fr-CH" dirty="0" err="1" smtClean="0"/>
              <a:t>parser</a:t>
            </a:r>
            <a:r>
              <a:rPr lang="fr-CH" dirty="0" smtClean="0"/>
              <a:t> </a:t>
            </a:r>
            <a:r>
              <a:rPr lang="fr-CH" dirty="0" err="1" smtClean="0"/>
              <a:t>is</a:t>
            </a:r>
            <a:r>
              <a:rPr lang="fr-CH" dirty="0" smtClean="0"/>
              <a:t> </a:t>
            </a:r>
            <a:r>
              <a:rPr lang="fr-CH" dirty="0" err="1" smtClean="0"/>
              <a:t>trained</a:t>
            </a:r>
            <a:r>
              <a:rPr lang="fr-CH" dirty="0" smtClean="0"/>
              <a:t> on the full, </a:t>
            </a:r>
            <a:r>
              <a:rPr lang="fr-CH" dirty="0" err="1" smtClean="0"/>
              <a:t>disambiguated</a:t>
            </a:r>
            <a:r>
              <a:rPr lang="fr-CH" dirty="0" smtClean="0"/>
              <a:t> LRL </a:t>
            </a:r>
            <a:r>
              <a:rPr lang="fr-CH" dirty="0" err="1" smtClean="0"/>
              <a:t>side</a:t>
            </a:r>
            <a:r>
              <a:rPr lang="fr-CH" dirty="0" smtClean="0"/>
              <a:t> of the corpus.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26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9114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Delexicalization</a:t>
            </a:r>
            <a:r>
              <a:rPr lang="en-US" dirty="0"/>
              <a:t/>
            </a:r>
            <a:br>
              <a:rPr lang="en-US" dirty="0"/>
            </a:br>
            <a:r>
              <a:rPr lang="en-US" smtClean="0"/>
              <a:t>+ </a:t>
            </a:r>
            <a:r>
              <a:rPr lang="en-US" dirty="0" smtClean="0"/>
              <a:t>Annotation projection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114300" indent="0">
              <a:buNone/>
            </a:pPr>
            <a:endParaRPr lang="en-US" dirty="0"/>
          </a:p>
          <a:p>
            <a:r>
              <a:rPr lang="fr-CH" dirty="0" smtClean="0"/>
              <a:t>Blue: </a:t>
            </a:r>
            <a:r>
              <a:rPr lang="fr-CH" dirty="0" err="1" smtClean="0"/>
              <a:t>irrelevant</a:t>
            </a:r>
            <a:r>
              <a:rPr lang="fr-CH" dirty="0" smtClean="0"/>
              <a:t> </a:t>
            </a:r>
            <a:r>
              <a:rPr lang="fr-CH" dirty="0" err="1" smtClean="0"/>
              <a:t>here</a:t>
            </a:r>
            <a:endParaRPr lang="fr-CH" dirty="0" smtClean="0"/>
          </a:p>
          <a:p>
            <a:r>
              <a:rPr lang="fr-CH" dirty="0" smtClean="0"/>
              <a:t>Green: </a:t>
            </a:r>
            <a:r>
              <a:rPr lang="fr-CH" dirty="0" err="1" smtClean="0"/>
              <a:t>delexicalized</a:t>
            </a:r>
            <a:r>
              <a:rPr lang="fr-CH" dirty="0" smtClean="0"/>
              <a:t> </a:t>
            </a:r>
            <a:r>
              <a:rPr lang="fr-CH" dirty="0" err="1" smtClean="0"/>
              <a:t>parser</a:t>
            </a:r>
            <a:r>
              <a:rPr lang="fr-CH" dirty="0" smtClean="0"/>
              <a:t> </a:t>
            </a:r>
            <a:r>
              <a:rPr lang="fr-CH" dirty="0" err="1" smtClean="0"/>
              <a:t>trained</a:t>
            </a:r>
            <a:r>
              <a:rPr lang="fr-CH" dirty="0" smtClean="0"/>
              <a:t> on English</a:t>
            </a:r>
          </a:p>
          <a:p>
            <a:r>
              <a:rPr lang="fr-CH" dirty="0" smtClean="0"/>
              <a:t>Yellow: </a:t>
            </a:r>
            <a:r>
              <a:rPr lang="fr-CH" dirty="0" err="1" smtClean="0"/>
              <a:t>delexicalized</a:t>
            </a:r>
            <a:r>
              <a:rPr lang="fr-CH" dirty="0" smtClean="0"/>
              <a:t> </a:t>
            </a:r>
            <a:r>
              <a:rPr lang="fr-CH" dirty="0" err="1" smtClean="0"/>
              <a:t>parser</a:t>
            </a:r>
            <a:r>
              <a:rPr lang="fr-CH" dirty="0" smtClean="0"/>
              <a:t> </a:t>
            </a:r>
            <a:r>
              <a:rPr lang="fr-CH" dirty="0" err="1" smtClean="0"/>
              <a:t>trained</a:t>
            </a:r>
            <a:r>
              <a:rPr lang="fr-CH" dirty="0" smtClean="0"/>
              <a:t> on English, </a:t>
            </a:r>
            <a:r>
              <a:rPr lang="fr-CH" dirty="0" err="1" smtClean="0"/>
              <a:t>corrected</a:t>
            </a:r>
            <a:r>
              <a:rPr lang="fr-CH" dirty="0" smtClean="0"/>
              <a:t> by annotations </a:t>
            </a:r>
            <a:r>
              <a:rPr lang="fr-CH" dirty="0" err="1" smtClean="0"/>
              <a:t>projected</a:t>
            </a:r>
            <a:r>
              <a:rPr lang="fr-CH" dirty="0" smtClean="0"/>
              <a:t> </a:t>
            </a:r>
            <a:r>
              <a:rPr lang="fr-CH" dirty="0" err="1" smtClean="0"/>
              <a:t>from</a:t>
            </a:r>
            <a:r>
              <a:rPr lang="fr-CH" dirty="0" smtClean="0"/>
              <a:t> English</a:t>
            </a:r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27</a:t>
            </a:fld>
            <a:endParaRPr lang="fr-CH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16" y="1988840"/>
            <a:ext cx="8100392" cy="285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086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McDonald et al. 2011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8219786" cy="4351338"/>
          </a:xfrm>
        </p:spPr>
        <p:txBody>
          <a:bodyPr/>
          <a:lstStyle/>
          <a:p>
            <a:r>
              <a:rPr lang="en-US" dirty="0" smtClean="0"/>
              <a:t>Is it possible to use multiple source languages?</a:t>
            </a:r>
          </a:p>
          <a:p>
            <a:pPr lvl="1"/>
            <a:r>
              <a:rPr lang="en-US" smtClean="0"/>
              <a:t>multi-dir:	all </a:t>
            </a:r>
            <a:r>
              <a:rPr lang="en-US" dirty="0" smtClean="0"/>
              <a:t>languages except </a:t>
            </a:r>
            <a:r>
              <a:rPr lang="en-US" smtClean="0"/>
              <a:t>the </a:t>
            </a:r>
            <a:r>
              <a:rPr lang="en-US" smtClean="0"/>
              <a:t>target</a:t>
            </a:r>
            <a:br>
              <a:rPr lang="en-US" smtClean="0"/>
            </a:br>
            <a:r>
              <a:rPr lang="en-US" smtClean="0"/>
              <a:t>			language, direct </a:t>
            </a:r>
            <a:r>
              <a:rPr lang="en-US" dirty="0" smtClean="0"/>
              <a:t>transfer (</a:t>
            </a:r>
            <a:r>
              <a:rPr lang="en-US" dirty="0" err="1" smtClean="0"/>
              <a:t>delexicalized</a:t>
            </a:r>
            <a:r>
              <a:rPr lang="en-US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28</a:t>
            </a:fld>
            <a:endParaRPr lang="fr-C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3656497"/>
            <a:ext cx="7798288" cy="259228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51920" y="4016537"/>
            <a:ext cx="1008112" cy="2160240"/>
          </a:xfrm>
          <a:prstGeom prst="rect">
            <a:avLst/>
          </a:prstGeom>
          <a:solidFill>
            <a:schemeClr val="accent3">
              <a:alpha val="34000"/>
            </a:schemeClr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47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McDonald et al. 2011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it possible to use multiple source languages?</a:t>
            </a:r>
          </a:p>
          <a:p>
            <a:pPr lvl="1"/>
            <a:r>
              <a:rPr lang="en-US" dirty="0" smtClean="0"/>
              <a:t>multi-</a:t>
            </a:r>
            <a:r>
              <a:rPr lang="en-US" dirty="0" err="1" smtClean="0"/>
              <a:t>proj</a:t>
            </a:r>
            <a:r>
              <a:rPr lang="en-US" dirty="0" smtClean="0"/>
              <a:t>:	all languages except </a:t>
            </a:r>
            <a:r>
              <a:rPr lang="en-US" smtClean="0"/>
              <a:t>target </a:t>
            </a:r>
            <a:r>
              <a:rPr lang="en-US" smtClean="0"/>
              <a:t>language,</a:t>
            </a:r>
            <a:br>
              <a:rPr lang="en-US" smtClean="0"/>
            </a:br>
            <a:r>
              <a:rPr lang="en-US" smtClean="0"/>
              <a:t>			with </a:t>
            </a:r>
            <a:r>
              <a:rPr lang="en-US" dirty="0" smtClean="0"/>
              <a:t>projection</a:t>
            </a:r>
          </a:p>
          <a:p>
            <a:pPr lvl="2"/>
            <a:r>
              <a:rPr lang="en-US" dirty="0" smtClean="0"/>
              <a:t>Generally better than with a single source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29</a:t>
            </a:fld>
            <a:endParaRPr lang="fr-C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3647262"/>
            <a:ext cx="7798288" cy="259228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860032" y="4007302"/>
            <a:ext cx="1008112" cy="2160240"/>
          </a:xfrm>
          <a:prstGeom prst="rect">
            <a:avLst/>
          </a:prstGeom>
          <a:solidFill>
            <a:schemeClr val="accent3">
              <a:alpha val="34000"/>
            </a:schemeClr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6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transfer approaches</a:t>
            </a:r>
            <a:endParaRPr lang="fi-FI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464339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Annotation projection:</a:t>
            </a:r>
          </a:p>
          <a:p>
            <a:pPr lvl="1"/>
            <a:r>
              <a:rPr lang="en-US" smtClean="0"/>
              <a:t>Build task model for language A</a:t>
            </a:r>
          </a:p>
          <a:p>
            <a:pPr lvl="1"/>
            <a:r>
              <a:rPr lang="en-US" smtClean="0"/>
              <a:t>Apply word alignment tool</a:t>
            </a:r>
          </a:p>
          <a:p>
            <a:pPr lvl="1"/>
            <a:r>
              <a:rPr lang="en-US" smtClean="0"/>
              <a:t>Build task model for language B</a:t>
            </a:r>
          </a:p>
          <a:p>
            <a:r>
              <a:rPr lang="en-US" smtClean="0"/>
              <a:t>Training data translation:</a:t>
            </a:r>
          </a:p>
          <a:p>
            <a:pPr lvl="1"/>
            <a:r>
              <a:rPr lang="en-US" smtClean="0"/>
              <a:t>Build MT model for A – B</a:t>
            </a:r>
          </a:p>
          <a:p>
            <a:pPr lvl="1"/>
            <a:r>
              <a:rPr lang="en-US" smtClean="0"/>
              <a:t>Build task model for language B</a:t>
            </a:r>
          </a:p>
          <a:p>
            <a:r>
              <a:rPr lang="en-US" smtClean="0"/>
              <a:t>Test data backtranslation:</a:t>
            </a:r>
          </a:p>
          <a:p>
            <a:pPr lvl="1"/>
            <a:r>
              <a:rPr lang="en-US"/>
              <a:t>Build task model for language </a:t>
            </a:r>
            <a:r>
              <a:rPr lang="en-US" smtClean="0"/>
              <a:t>A</a:t>
            </a:r>
          </a:p>
          <a:p>
            <a:pPr lvl="1"/>
            <a:r>
              <a:rPr lang="en-US" smtClean="0"/>
              <a:t>Build MT model for B – A</a:t>
            </a:r>
          </a:p>
          <a:p>
            <a:r>
              <a:rPr lang="en-US" smtClean="0"/>
              <a:t>2 models = 2 opportunities to produce errors...</a:t>
            </a:r>
          </a:p>
          <a:p>
            <a:pPr lvl="1"/>
            <a:r>
              <a:rPr lang="en-US" smtClean="0"/>
              <a:t>Can we get by with a single model?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9427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30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8080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Delexicalization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fr-CH" dirty="0" err="1" smtClean="0"/>
              <a:t>Delexicalization</a:t>
            </a:r>
            <a:r>
              <a:rPr lang="fr-CH" dirty="0"/>
              <a:t> </a:t>
            </a:r>
            <a:r>
              <a:rPr lang="fr-CH" dirty="0" smtClean="0"/>
              <a:t>in </a:t>
            </a:r>
            <a:r>
              <a:rPr lang="fr-CH" dirty="0" err="1" smtClean="0"/>
              <a:t>itself</a:t>
            </a:r>
            <a:r>
              <a:rPr lang="fr-CH" dirty="0" smtClean="0"/>
              <a:t> </a:t>
            </a:r>
            <a:r>
              <a:rPr lang="fr-CH" dirty="0" err="1" smtClean="0"/>
              <a:t>rarely</a:t>
            </a:r>
            <a:r>
              <a:rPr lang="fr-CH" dirty="0" smtClean="0"/>
              <a:t> </a:t>
            </a:r>
            <a:r>
              <a:rPr lang="fr-CH" dirty="0" err="1" smtClean="0"/>
              <a:t>works</a:t>
            </a:r>
            <a:r>
              <a:rPr lang="fr-CH" dirty="0" smtClean="0"/>
              <a:t> </a:t>
            </a:r>
            <a:r>
              <a:rPr lang="fr-CH" dirty="0" err="1" smtClean="0"/>
              <a:t>well</a:t>
            </a:r>
            <a:endParaRPr lang="fr-CH" dirty="0" smtClean="0"/>
          </a:p>
          <a:p>
            <a:pPr lvl="1"/>
            <a:r>
              <a:rPr lang="fr-CH" dirty="0" err="1" smtClean="0"/>
              <a:t>Too</a:t>
            </a:r>
            <a:r>
              <a:rPr lang="fr-CH" dirty="0" smtClean="0"/>
              <a:t> </a:t>
            </a:r>
            <a:r>
              <a:rPr lang="fr-CH" dirty="0" err="1" smtClean="0"/>
              <a:t>much</a:t>
            </a:r>
            <a:r>
              <a:rPr lang="fr-CH" dirty="0" smtClean="0"/>
              <a:t> </a:t>
            </a:r>
            <a:r>
              <a:rPr lang="fr-CH" dirty="0" err="1" smtClean="0"/>
              <a:t>useful</a:t>
            </a:r>
            <a:r>
              <a:rPr lang="fr-CH" dirty="0" smtClean="0"/>
              <a:t> information </a:t>
            </a:r>
            <a:r>
              <a:rPr lang="fr-CH" dirty="0" err="1" smtClean="0"/>
              <a:t>is</a:t>
            </a:r>
            <a:r>
              <a:rPr lang="fr-CH" dirty="0" smtClean="0"/>
              <a:t> </a:t>
            </a:r>
            <a:r>
              <a:rPr lang="fr-CH" dirty="0" err="1" smtClean="0"/>
              <a:t>thrown</a:t>
            </a:r>
            <a:r>
              <a:rPr lang="fr-CH" dirty="0" smtClean="0"/>
              <a:t> </a:t>
            </a:r>
            <a:r>
              <a:rPr lang="fr-CH" dirty="0" err="1" smtClean="0"/>
              <a:t>away</a:t>
            </a:r>
            <a:endParaRPr lang="fr-CH" dirty="0" smtClean="0"/>
          </a:p>
          <a:p>
            <a:pPr lvl="1"/>
            <a:r>
              <a:rPr lang="fr-CH" dirty="0" err="1" smtClean="0"/>
              <a:t>Assumptions</a:t>
            </a:r>
            <a:r>
              <a:rPr lang="fr-CH" dirty="0" smtClean="0"/>
              <a:t> on </a:t>
            </a:r>
            <a:r>
              <a:rPr lang="fr-CH" dirty="0" err="1" smtClean="0"/>
              <a:t>language</a:t>
            </a:r>
            <a:r>
              <a:rPr lang="fr-CH" dirty="0" smtClean="0"/>
              <a:t> </a:t>
            </a:r>
            <a:r>
              <a:rPr lang="fr-CH" dirty="0" err="1" smtClean="0"/>
              <a:t>similarity</a:t>
            </a:r>
            <a:r>
              <a:rPr lang="fr-CH" dirty="0" smtClean="0"/>
              <a:t> are </a:t>
            </a:r>
            <a:r>
              <a:rPr lang="fr-CH" dirty="0" err="1" smtClean="0"/>
              <a:t>too</a:t>
            </a:r>
            <a:r>
              <a:rPr lang="fr-CH" dirty="0" smtClean="0"/>
              <a:t> </a:t>
            </a:r>
            <a:r>
              <a:rPr lang="fr-CH" dirty="0" err="1" smtClean="0"/>
              <a:t>strong</a:t>
            </a:r>
            <a:endParaRPr lang="fr-CH" dirty="0" smtClean="0"/>
          </a:p>
          <a:p>
            <a:pPr lvl="1"/>
            <a:endParaRPr lang="fr-CH" dirty="0"/>
          </a:p>
          <a:p>
            <a:r>
              <a:rPr lang="fr-CH" dirty="0" smtClean="0"/>
              <a:t>But </a:t>
            </a:r>
            <a:r>
              <a:rPr lang="fr-CH" dirty="0" err="1" smtClean="0"/>
              <a:t>we</a:t>
            </a:r>
            <a:r>
              <a:rPr lang="fr-CH" dirty="0" smtClean="0"/>
              <a:t> </a:t>
            </a:r>
            <a:r>
              <a:rPr lang="fr-CH" dirty="0" err="1" smtClean="0"/>
              <a:t>can</a:t>
            </a:r>
            <a:r>
              <a:rPr lang="fr-CH" dirty="0" smtClean="0"/>
              <a:t> </a:t>
            </a:r>
            <a:r>
              <a:rPr lang="fr-CH" dirty="0" err="1" smtClean="0"/>
              <a:t>improve</a:t>
            </a:r>
            <a:r>
              <a:rPr lang="fr-CH" dirty="0" smtClean="0"/>
              <a:t> </a:t>
            </a:r>
            <a:r>
              <a:rPr lang="fr-CH" dirty="0" err="1" smtClean="0"/>
              <a:t>delexicalization</a:t>
            </a:r>
            <a:r>
              <a:rPr lang="fr-CH" dirty="0" smtClean="0"/>
              <a:t> in </a:t>
            </a:r>
            <a:r>
              <a:rPr lang="fr-CH" dirty="0" err="1" smtClean="0"/>
              <a:t>several</a:t>
            </a:r>
            <a:r>
              <a:rPr lang="fr-CH" dirty="0" smtClean="0"/>
              <a:t> </a:t>
            </a:r>
            <a:r>
              <a:rPr lang="fr-CH" dirty="0" err="1" smtClean="0"/>
              <a:t>ways</a:t>
            </a:r>
            <a:r>
              <a:rPr lang="fr-CH" dirty="0" smtClean="0"/>
              <a:t>:</a:t>
            </a:r>
          </a:p>
          <a:p>
            <a:pPr lvl="1"/>
            <a:r>
              <a:rPr lang="fr-CH" dirty="0"/>
              <a:t>If </a:t>
            </a:r>
            <a:r>
              <a:rPr lang="fr-CH" dirty="0" err="1"/>
              <a:t>parallel</a:t>
            </a:r>
            <a:r>
              <a:rPr lang="fr-CH" dirty="0"/>
              <a:t> data are </a:t>
            </a:r>
            <a:r>
              <a:rPr lang="fr-CH" dirty="0" err="1"/>
              <a:t>available</a:t>
            </a:r>
            <a:r>
              <a:rPr lang="fr-CH" dirty="0"/>
              <a:t>, </a:t>
            </a:r>
            <a:r>
              <a:rPr lang="fr-CH" dirty="0" err="1"/>
              <a:t>we</a:t>
            </a:r>
            <a:r>
              <a:rPr lang="fr-CH" dirty="0"/>
              <a:t> </a:t>
            </a:r>
            <a:r>
              <a:rPr lang="fr-CH" dirty="0" err="1"/>
              <a:t>can</a:t>
            </a:r>
            <a:r>
              <a:rPr lang="fr-CH" dirty="0"/>
              <a:t> combine </a:t>
            </a:r>
            <a:r>
              <a:rPr lang="fr-CH" dirty="0" err="1"/>
              <a:t>delexicalization</a:t>
            </a:r>
            <a:r>
              <a:rPr lang="fr-CH" dirty="0"/>
              <a:t> </a:t>
            </a:r>
            <a:r>
              <a:rPr lang="fr-CH" dirty="0" err="1"/>
              <a:t>with</a:t>
            </a:r>
            <a:r>
              <a:rPr lang="fr-CH" dirty="0"/>
              <a:t> </a:t>
            </a:r>
            <a:r>
              <a:rPr lang="fr-CH"/>
              <a:t>annotation </a:t>
            </a:r>
            <a:r>
              <a:rPr lang="fr-CH" smtClean="0"/>
              <a:t>projection</a:t>
            </a:r>
          </a:p>
          <a:p>
            <a:pPr lvl="1"/>
            <a:r>
              <a:rPr lang="fr-CH">
                <a:solidFill>
                  <a:srgbClr val="C00000"/>
                </a:solidFill>
              </a:rPr>
              <a:t>We can replace the word forms by abstract word representations that are comparable across </a:t>
            </a:r>
            <a:r>
              <a:rPr lang="fr-CH" smtClean="0">
                <a:solidFill>
                  <a:srgbClr val="C00000"/>
                </a:solidFill>
              </a:rPr>
              <a:t>languages</a:t>
            </a:r>
            <a:endParaRPr lang="fr-CH" smtClean="0"/>
          </a:p>
          <a:p>
            <a:pPr lvl="1"/>
            <a:r>
              <a:rPr lang="fr-CH"/>
              <a:t>If we have a bilingual dictionary, we can simply translate the word forms: </a:t>
            </a:r>
            <a:r>
              <a:rPr lang="fr-CH" i="1" smtClean="0"/>
              <a:t>relexicalization</a:t>
            </a:r>
            <a:endParaRPr lang="fr-C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31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0913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Reading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/>
              <a:t>Oscar Täckström, Ryan McDonald &amp; Jakob Uszkoreit (2012): </a:t>
            </a:r>
            <a:r>
              <a:rPr lang="fi-FI" i="1"/>
              <a:t>Cross-lingual word clusters for direct transfer of linguistic structure. </a:t>
            </a:r>
            <a:r>
              <a:rPr lang="fi-FI"/>
              <a:t>Proceedings of NAACL-HLT.</a:t>
            </a:r>
            <a:br>
              <a:rPr lang="fi-FI"/>
            </a:br>
            <a:r>
              <a:rPr lang="fi-FI">
                <a:hlinkClick r:id="rId2"/>
              </a:rPr>
              <a:t>http://aclweb.org/anthology/N/N12/N12-1052.pdf</a:t>
            </a:r>
            <a:r>
              <a:rPr lang="fi-FI"/>
              <a:t> </a:t>
            </a:r>
            <a:endParaRPr lang="en-US" smtClean="0"/>
          </a:p>
          <a:p>
            <a:r>
              <a:rPr lang="en-US" smtClean="0"/>
              <a:t>Question:</a:t>
            </a:r>
          </a:p>
          <a:p>
            <a:pPr lvl="1"/>
            <a:r>
              <a:rPr lang="en-US" smtClean="0"/>
              <a:t>Try to understand and</a:t>
            </a:r>
            <a:br>
              <a:rPr lang="en-US" smtClean="0"/>
            </a:br>
            <a:r>
              <a:rPr lang="en-US" smtClean="0"/>
              <a:t>explain Figure 1.</a:t>
            </a:r>
            <a:endParaRPr lang="fi-FI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7866" y="4001294"/>
            <a:ext cx="3827484" cy="247314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0419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33</a:t>
            </a:fld>
            <a:endParaRPr lang="fr-C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54" y="646546"/>
            <a:ext cx="8533885" cy="542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533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Cross-lingual word clusters</a:t>
            </a:r>
            <a:endParaRPr lang="fi-FI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Projected clusters</a:t>
            </a:r>
          </a:p>
          <a:p>
            <a:pPr lvl="1"/>
            <a:r>
              <a:rPr lang="en-US" smtClean="0"/>
              <a:t>Create clusters for language A (256) based on prediction from previous word</a:t>
            </a:r>
          </a:p>
          <a:p>
            <a:pPr lvl="1"/>
            <a:r>
              <a:rPr lang="en-US" smtClean="0"/>
              <a:t>Assign to each word of language B the cluster of the most often aligned word of language A</a:t>
            </a:r>
          </a:p>
          <a:p>
            <a:pPr lvl="2"/>
            <a:r>
              <a:rPr lang="en-US" smtClean="0"/>
              <a:t>Word-aligned parallel corpus required</a:t>
            </a:r>
          </a:p>
          <a:p>
            <a:r>
              <a:rPr lang="en-US" smtClean="0"/>
              <a:t>Cross-lingual clusters</a:t>
            </a:r>
          </a:p>
          <a:p>
            <a:pPr lvl="1"/>
            <a:r>
              <a:rPr lang="en-US" smtClean="0"/>
              <a:t>Create clusters for language A (as above)</a:t>
            </a:r>
          </a:p>
          <a:p>
            <a:pPr lvl="1"/>
            <a:r>
              <a:rPr lang="en-US" smtClean="0"/>
              <a:t>Project clusters to language B (as above)</a:t>
            </a:r>
          </a:p>
          <a:p>
            <a:pPr lvl="1"/>
            <a:r>
              <a:rPr lang="en-US" smtClean="0"/>
              <a:t>Recreate clusters for language B</a:t>
            </a:r>
          </a:p>
          <a:p>
            <a:pPr lvl="1"/>
            <a:r>
              <a:rPr lang="en-US" smtClean="0"/>
              <a:t>Project clusters to language A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79190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Source language: English</a:t>
            </a:r>
          </a:p>
          <a:p>
            <a:r>
              <a:rPr lang="en-US" smtClean="0"/>
              <a:t>Measure: UAS</a:t>
            </a:r>
            <a:endParaRPr lang="fi-FI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7" y="3262745"/>
            <a:ext cx="8201025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75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/>
              <a:t>Relexicalization</a:t>
            </a:r>
            <a:r>
              <a:rPr lang="fr-CH" dirty="0"/>
              <a:t> </a:t>
            </a:r>
            <a:r>
              <a:rPr lang="fr-CH" dirty="0" err="1"/>
              <a:t>using</a:t>
            </a:r>
            <a:r>
              <a:rPr lang="fr-CH" dirty="0"/>
              <a:t> cross-lingual </a:t>
            </a:r>
            <a:r>
              <a:rPr lang="fr-CH" dirty="0" err="1"/>
              <a:t>word</a:t>
            </a:r>
            <a:r>
              <a:rPr lang="fr-CH" dirty="0"/>
              <a:t> </a:t>
            </a:r>
            <a:r>
              <a:rPr lang="fr-CH" dirty="0" err="1"/>
              <a:t>representations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fr-CH" dirty="0" smtClean="0"/>
          </a:p>
          <a:p>
            <a:r>
              <a:rPr lang="fr-CH" dirty="0" smtClean="0"/>
              <a:t>This model </a:t>
            </a:r>
            <a:r>
              <a:rPr lang="fr-CH" dirty="0" err="1" smtClean="0"/>
              <a:t>still</a:t>
            </a:r>
            <a:r>
              <a:rPr lang="fr-CH" dirty="0" smtClean="0"/>
              <a:t> </a:t>
            </a:r>
            <a:r>
              <a:rPr lang="fr-CH" dirty="0" err="1" smtClean="0"/>
              <a:t>needs</a:t>
            </a:r>
            <a:r>
              <a:rPr lang="fr-CH" dirty="0" smtClean="0"/>
              <a:t> large </a:t>
            </a:r>
            <a:r>
              <a:rPr lang="fr-CH" dirty="0" err="1" smtClean="0"/>
              <a:t>parallel</a:t>
            </a:r>
            <a:r>
              <a:rPr lang="fr-CH" dirty="0" smtClean="0"/>
              <a:t> </a:t>
            </a:r>
            <a:r>
              <a:rPr lang="fr-CH" dirty="0" err="1" smtClean="0"/>
              <a:t>corpora</a:t>
            </a:r>
            <a:r>
              <a:rPr lang="fr-CH" dirty="0" smtClean="0"/>
              <a:t> to </a:t>
            </a:r>
            <a:r>
              <a:rPr lang="fr-CH" dirty="0" err="1" smtClean="0"/>
              <a:t>synchronize</a:t>
            </a:r>
            <a:r>
              <a:rPr lang="fr-CH" dirty="0" smtClean="0"/>
              <a:t> the cluster </a:t>
            </a:r>
            <a:r>
              <a:rPr lang="fr-CH" err="1" smtClean="0"/>
              <a:t>IDs</a:t>
            </a:r>
            <a:r>
              <a:rPr lang="fr-CH" smtClean="0"/>
              <a:t>.</a:t>
            </a:r>
          </a:p>
          <a:p>
            <a:pPr lvl="1"/>
            <a:r>
              <a:rPr lang="fr-CH" smtClean="0"/>
              <a:t>We </a:t>
            </a:r>
            <a:r>
              <a:rPr lang="fr-CH" dirty="0" err="1" smtClean="0"/>
              <a:t>might</a:t>
            </a:r>
            <a:r>
              <a:rPr lang="fr-CH" dirty="0" smtClean="0"/>
              <a:t> as </a:t>
            </a:r>
            <a:r>
              <a:rPr lang="fr-CH" dirty="0" err="1" smtClean="0"/>
              <a:t>well</a:t>
            </a:r>
            <a:r>
              <a:rPr lang="fr-CH" dirty="0" smtClean="0"/>
              <a:t> </a:t>
            </a:r>
            <a:r>
              <a:rPr lang="fr-CH" dirty="0" err="1" smtClean="0"/>
              <a:t>project</a:t>
            </a:r>
            <a:r>
              <a:rPr lang="fr-CH" dirty="0" smtClean="0"/>
              <a:t> the </a:t>
            </a:r>
            <a:r>
              <a:rPr lang="fr-CH" dirty="0" err="1" smtClean="0"/>
              <a:t>word</a:t>
            </a:r>
            <a:r>
              <a:rPr lang="fr-CH" dirty="0" smtClean="0"/>
              <a:t> </a:t>
            </a:r>
            <a:r>
              <a:rPr lang="fr-CH" dirty="0" err="1" smtClean="0"/>
              <a:t>forms</a:t>
            </a:r>
            <a:r>
              <a:rPr lang="fr-CH" dirty="0" smtClean="0"/>
              <a:t> </a:t>
            </a:r>
            <a:r>
              <a:rPr lang="fr-CH" dirty="0" err="1" smtClean="0"/>
              <a:t>along</a:t>
            </a:r>
            <a:r>
              <a:rPr lang="fr-CH" dirty="0" smtClean="0"/>
              <a:t> the </a:t>
            </a:r>
            <a:r>
              <a:rPr lang="fr-CH" dirty="0" err="1" smtClean="0"/>
              <a:t>alignments</a:t>
            </a:r>
            <a:r>
              <a:rPr lang="fr-CH" dirty="0" smtClean="0"/>
              <a:t>.</a:t>
            </a:r>
          </a:p>
          <a:p>
            <a:r>
              <a:rPr lang="fr-CH" dirty="0" smtClean="0"/>
              <a:t>Can </a:t>
            </a:r>
            <a:r>
              <a:rPr lang="fr-CH" dirty="0" err="1" smtClean="0"/>
              <a:t>we</a:t>
            </a:r>
            <a:r>
              <a:rPr lang="fr-CH" dirty="0" smtClean="0"/>
              <a:t> do </a:t>
            </a:r>
            <a:r>
              <a:rPr lang="fr-CH" dirty="0" err="1" smtClean="0"/>
              <a:t>something</a:t>
            </a:r>
            <a:r>
              <a:rPr lang="fr-CH" dirty="0" smtClean="0"/>
              <a:t> </a:t>
            </a:r>
            <a:r>
              <a:rPr lang="fr-CH" dirty="0" err="1" smtClean="0"/>
              <a:t>similar</a:t>
            </a:r>
            <a:r>
              <a:rPr lang="fr-CH" dirty="0" smtClean="0"/>
              <a:t> </a:t>
            </a:r>
            <a:r>
              <a:rPr lang="fr-CH" err="1" smtClean="0"/>
              <a:t>without</a:t>
            </a:r>
            <a:r>
              <a:rPr lang="fr-CH" smtClean="0"/>
              <a:t> (large) parallel </a:t>
            </a:r>
            <a:r>
              <a:rPr lang="fr-CH" err="1" smtClean="0"/>
              <a:t>corpora</a:t>
            </a:r>
            <a:r>
              <a:rPr lang="fr-CH" smtClean="0"/>
              <a:t>?</a:t>
            </a:r>
            <a:endParaRPr lang="fr-CH" dirty="0"/>
          </a:p>
          <a:p>
            <a:r>
              <a:rPr lang="fr-CH" smtClean="0"/>
              <a:t>Can we use different representations than clusters?</a:t>
            </a:r>
            <a:endParaRPr lang="fr-CH" dirty="0" smtClean="0"/>
          </a:p>
          <a:p>
            <a:pPr lvl="1"/>
            <a:r>
              <a:rPr lang="fr-CH" smtClean="0"/>
              <a:t>For example... word </a:t>
            </a:r>
            <a:r>
              <a:rPr lang="fr-CH" dirty="0" err="1" smtClean="0"/>
              <a:t>embeddings</a:t>
            </a:r>
            <a:r>
              <a:rPr lang="fr-CH" dirty="0" smtClean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36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10756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Word </a:t>
            </a:r>
            <a:r>
              <a:rPr lang="fr-CH" dirty="0" err="1" smtClean="0"/>
              <a:t>embeddings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err="1" smtClean="0"/>
              <a:t>Represent</a:t>
            </a:r>
            <a:r>
              <a:rPr lang="fr-CH" dirty="0" smtClean="0"/>
              <a:t> </a:t>
            </a:r>
            <a:r>
              <a:rPr lang="fr-CH" dirty="0" err="1" smtClean="0"/>
              <a:t>each</a:t>
            </a:r>
            <a:r>
              <a:rPr lang="fr-CH" dirty="0" smtClean="0"/>
              <a:t> </a:t>
            </a:r>
            <a:r>
              <a:rPr lang="fr-CH" dirty="0" err="1" smtClean="0"/>
              <a:t>word</a:t>
            </a:r>
            <a:r>
              <a:rPr lang="fr-CH" dirty="0" smtClean="0"/>
              <a:t> as a </a:t>
            </a:r>
            <a:r>
              <a:rPr lang="fr-CH" dirty="0" err="1" smtClean="0"/>
              <a:t>multidimensional</a:t>
            </a:r>
            <a:r>
              <a:rPr lang="fr-CH" dirty="0" smtClean="0"/>
              <a:t> </a:t>
            </a:r>
            <a:r>
              <a:rPr lang="fr-CH" dirty="0" err="1" smtClean="0"/>
              <a:t>vector</a:t>
            </a:r>
            <a:endParaRPr lang="fr-CH" dirty="0" smtClean="0"/>
          </a:p>
          <a:p>
            <a:pPr lvl="1"/>
            <a:r>
              <a:rPr lang="fr-CH" dirty="0" err="1" smtClean="0"/>
              <a:t>Each</a:t>
            </a:r>
            <a:r>
              <a:rPr lang="fr-CH" dirty="0" smtClean="0"/>
              <a:t> </a:t>
            </a:r>
            <a:r>
              <a:rPr lang="fr-CH" dirty="0" err="1" smtClean="0"/>
              <a:t>word</a:t>
            </a:r>
            <a:r>
              <a:rPr lang="fr-CH" dirty="0" smtClean="0"/>
              <a:t> </a:t>
            </a:r>
            <a:r>
              <a:rPr lang="fr-CH" dirty="0" err="1" smtClean="0"/>
              <a:t>is</a:t>
            </a:r>
            <a:r>
              <a:rPr lang="fr-CH" dirty="0" smtClean="0"/>
              <a:t> </a:t>
            </a:r>
            <a:r>
              <a:rPr lang="fr-CH" dirty="0" err="1" smtClean="0"/>
              <a:t>defined</a:t>
            </a:r>
            <a:r>
              <a:rPr lang="fr-CH" dirty="0" smtClean="0"/>
              <a:t> by </a:t>
            </a:r>
            <a:r>
              <a:rPr lang="fr-CH" dirty="0" err="1" smtClean="0"/>
              <a:t>its</a:t>
            </a:r>
            <a:r>
              <a:rPr lang="fr-CH" dirty="0" smtClean="0"/>
              <a:t> position in a </a:t>
            </a:r>
            <a:r>
              <a:rPr lang="fr-CH" dirty="0" err="1" smtClean="0"/>
              <a:t>multidimensional</a:t>
            </a:r>
            <a:r>
              <a:rPr lang="fr-CH" dirty="0" smtClean="0"/>
              <a:t> </a:t>
            </a:r>
            <a:r>
              <a:rPr lang="fr-CH" dirty="0" err="1" smtClean="0"/>
              <a:t>space</a:t>
            </a:r>
            <a:endParaRPr lang="fr-CH" dirty="0" smtClean="0"/>
          </a:p>
          <a:p>
            <a:r>
              <a:rPr lang="fr-CH" dirty="0" err="1" smtClean="0"/>
              <a:t>Words</a:t>
            </a:r>
            <a:r>
              <a:rPr lang="fr-CH" dirty="0" smtClean="0"/>
              <a:t> </a:t>
            </a:r>
            <a:r>
              <a:rPr lang="fr-CH" dirty="0" err="1" smtClean="0"/>
              <a:t>that</a:t>
            </a:r>
            <a:r>
              <a:rPr lang="fr-CH" dirty="0" smtClean="0"/>
              <a:t> </a:t>
            </a:r>
            <a:r>
              <a:rPr lang="fr-CH" err="1" smtClean="0"/>
              <a:t>appear</a:t>
            </a:r>
            <a:r>
              <a:rPr lang="fr-CH" smtClean="0"/>
              <a:t> in</a:t>
            </a:r>
            <a:br>
              <a:rPr lang="fr-CH" smtClean="0"/>
            </a:br>
            <a:r>
              <a:rPr lang="fr-CH" smtClean="0"/>
              <a:t>similar </a:t>
            </a:r>
            <a:r>
              <a:rPr lang="fr-CH" err="1" smtClean="0"/>
              <a:t>contexts</a:t>
            </a:r>
            <a:r>
              <a:rPr lang="fr-CH" smtClean="0"/>
              <a:t> will</a:t>
            </a:r>
            <a:r>
              <a:rPr lang="fr-CH" dirty="0"/>
              <a:t/>
            </a:r>
            <a:br>
              <a:rPr lang="fr-CH" dirty="0"/>
            </a:br>
            <a:r>
              <a:rPr lang="fr-CH" smtClean="0"/>
              <a:t>have </a:t>
            </a:r>
            <a:r>
              <a:rPr lang="fr-CH" dirty="0" err="1" smtClean="0"/>
              <a:t>similar</a:t>
            </a:r>
            <a:r>
              <a:rPr lang="fr-CH" dirty="0" smtClean="0"/>
              <a:t> </a:t>
            </a:r>
            <a:r>
              <a:rPr lang="fr-CH" dirty="0" err="1" smtClean="0"/>
              <a:t>vectors</a:t>
            </a:r>
            <a:endParaRPr lang="fr-CH" dirty="0" smtClean="0"/>
          </a:p>
          <a:p>
            <a:pPr lvl="1"/>
            <a:r>
              <a:rPr lang="fr-CH" dirty="0" smtClean="0"/>
              <a:t>A </a:t>
            </a:r>
            <a:r>
              <a:rPr lang="fr-CH" smtClean="0"/>
              <a:t>large monolingual</a:t>
            </a:r>
            <a:r>
              <a:rPr lang="fr-CH" dirty="0"/>
              <a:t/>
            </a:r>
            <a:br>
              <a:rPr lang="fr-CH" dirty="0"/>
            </a:br>
            <a:r>
              <a:rPr lang="fr-CH" smtClean="0"/>
              <a:t>corpus </a:t>
            </a:r>
            <a:r>
              <a:rPr lang="fr-CH" dirty="0" err="1" smtClean="0"/>
              <a:t>is</a:t>
            </a:r>
            <a:r>
              <a:rPr lang="fr-CH" dirty="0" smtClean="0"/>
              <a:t> </a:t>
            </a:r>
            <a:r>
              <a:rPr lang="fr-CH" err="1" smtClean="0"/>
              <a:t>sufficient</a:t>
            </a:r>
            <a:r>
              <a:rPr lang="fr-CH" smtClean="0"/>
              <a:t> to</a:t>
            </a:r>
            <a:br>
              <a:rPr lang="fr-CH" smtClean="0"/>
            </a:br>
            <a:r>
              <a:rPr lang="fr-CH" smtClean="0"/>
              <a:t>infer </a:t>
            </a:r>
            <a:r>
              <a:rPr lang="fr-CH" dirty="0" err="1" smtClean="0"/>
              <a:t>word</a:t>
            </a:r>
            <a:r>
              <a:rPr lang="fr-CH" dirty="0" smtClean="0"/>
              <a:t> </a:t>
            </a:r>
            <a:r>
              <a:rPr lang="fr-CH" dirty="0" err="1" smtClean="0"/>
              <a:t>embeddings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37</a:t>
            </a:fld>
            <a:endParaRPr lang="fr-CH"/>
          </a:p>
        </p:txBody>
      </p:sp>
      <p:pic>
        <p:nvPicPr>
          <p:cNvPr id="1026" name="Picture 2" descr="https://qph.ec.quoracdn.net/main-qimg-3e812fd164a08f5e4f195000fecf988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637412"/>
            <a:ext cx="4158094" cy="204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1560" y="6433591"/>
            <a:ext cx="75764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https://</a:t>
            </a:r>
            <a:r>
              <a:rPr lang="en-US" sz="1400" dirty="0" smtClean="0">
                <a:hlinkClick r:id="rId3"/>
              </a:rPr>
              <a:t>www.quora.com/What-does-the-word-embedding-mean-in-the-context-of-Machine-Learning</a:t>
            </a:r>
            <a:r>
              <a:rPr lang="en-US" sz="1400" dirty="0" smtClean="0"/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5924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Bilingual</a:t>
            </a:r>
            <a:r>
              <a:rPr lang="fr-CH" dirty="0" smtClean="0"/>
              <a:t> </a:t>
            </a:r>
            <a:r>
              <a:rPr lang="fr-CH" dirty="0" err="1" smtClean="0"/>
              <a:t>word</a:t>
            </a:r>
            <a:r>
              <a:rPr lang="fr-CH" dirty="0" smtClean="0"/>
              <a:t> </a:t>
            </a:r>
            <a:r>
              <a:rPr lang="fr-CH" dirty="0" err="1" smtClean="0"/>
              <a:t>embeddings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Words that are translations of each other should be close to each other in the embedding space</a:t>
            </a:r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38</a:t>
            </a:fld>
            <a:endParaRPr lang="fr-CH"/>
          </a:p>
        </p:txBody>
      </p:sp>
      <p:pic>
        <p:nvPicPr>
          <p:cNvPr id="5" name="Picture 2" descr="http://www.cs.stanford.edu/~lmthang/bivec/biplo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60" y="2688512"/>
            <a:ext cx="8081278" cy="3996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5593" y="6466417"/>
            <a:ext cx="4243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http://www.cs.stanford.edu/~</a:t>
            </a:r>
            <a:r>
              <a:rPr lang="en-US" sz="1400" dirty="0" smtClean="0">
                <a:hlinkClick r:id="rId3"/>
              </a:rPr>
              <a:t>lmthang/bivec/biplot.jpg</a:t>
            </a:r>
            <a:r>
              <a:rPr lang="en-US" sz="1400" dirty="0" smtClean="0"/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3469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Bilingual</a:t>
            </a:r>
            <a:r>
              <a:rPr lang="fr-CH" dirty="0" smtClean="0"/>
              <a:t> </a:t>
            </a:r>
            <a:r>
              <a:rPr lang="fr-CH" err="1" smtClean="0"/>
              <a:t>word</a:t>
            </a:r>
            <a:r>
              <a:rPr lang="fr-CH" smtClean="0"/>
              <a:t> embeddings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/>
              <a:t>H</a:t>
            </a:r>
            <a:r>
              <a:rPr lang="fr-CH" smtClean="0"/>
              <a:t>ow </a:t>
            </a:r>
            <a:r>
              <a:rPr lang="fr-CH" dirty="0" smtClean="0"/>
              <a:t>do </a:t>
            </a:r>
            <a:r>
              <a:rPr lang="fr-CH" dirty="0" err="1" smtClean="0"/>
              <a:t>we</a:t>
            </a:r>
            <a:r>
              <a:rPr lang="fr-CH" dirty="0" smtClean="0"/>
              <a:t> </a:t>
            </a:r>
            <a:r>
              <a:rPr lang="fr-CH" dirty="0" err="1" smtClean="0"/>
              <a:t>make</a:t>
            </a:r>
            <a:r>
              <a:rPr lang="fr-CH" dirty="0" smtClean="0"/>
              <a:t> sure </a:t>
            </a:r>
            <a:r>
              <a:rPr lang="fr-CH" dirty="0" err="1" smtClean="0"/>
              <a:t>that</a:t>
            </a:r>
            <a:r>
              <a:rPr lang="fr-CH" dirty="0" smtClean="0"/>
              <a:t> the </a:t>
            </a:r>
            <a:r>
              <a:rPr lang="fr-CH" dirty="0" err="1" smtClean="0"/>
              <a:t>two</a:t>
            </a:r>
            <a:r>
              <a:rPr lang="fr-CH" dirty="0" smtClean="0"/>
              <a:t> </a:t>
            </a:r>
            <a:r>
              <a:rPr lang="fr-CH" dirty="0" err="1" smtClean="0"/>
              <a:t>vector</a:t>
            </a:r>
            <a:r>
              <a:rPr lang="fr-CH" dirty="0" smtClean="0"/>
              <a:t> </a:t>
            </a:r>
            <a:r>
              <a:rPr lang="fr-CH" dirty="0" err="1" smtClean="0"/>
              <a:t>spaces</a:t>
            </a:r>
            <a:r>
              <a:rPr lang="fr-CH" dirty="0" smtClean="0"/>
              <a:t> are comparable?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39</a:t>
            </a:fld>
            <a:endParaRPr lang="fr-CH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232" y="2955832"/>
            <a:ext cx="6780542" cy="27343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54680" y="5869564"/>
            <a:ext cx="48250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http://</a:t>
            </a:r>
            <a:r>
              <a:rPr lang="en-US" sz="1400" dirty="0" smtClean="0">
                <a:hlinkClick r:id="rId3"/>
              </a:rPr>
              <a:t>people.ds.cam.ac.uk/iv250/tutorial/xlingrep-tutorial.pdf</a:t>
            </a:r>
            <a:r>
              <a:rPr lang="en-US" sz="1400" dirty="0" smtClean="0"/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75635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Cross-lingual learning techniques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We have the data to train a model for language A, but need a model for language B</a:t>
            </a:r>
          </a:p>
          <a:p>
            <a:r>
              <a:rPr lang="en-US"/>
              <a:t>Data transfer:</a:t>
            </a:r>
          </a:p>
          <a:p>
            <a:pPr lvl="1"/>
            <a:r>
              <a:rPr lang="en-US"/>
              <a:t>Convert the training data to language B</a:t>
            </a:r>
          </a:p>
          <a:p>
            <a:pPr lvl="1"/>
            <a:r>
              <a:rPr lang="en-US"/>
              <a:t>Train a model on the converted data of language B</a:t>
            </a:r>
          </a:p>
          <a:p>
            <a:pPr lvl="1"/>
            <a:r>
              <a:rPr lang="en-US">
                <a:solidFill>
                  <a:srgbClr val="0070C0"/>
                </a:solidFill>
              </a:rPr>
              <a:t>Annotation projection, data translation</a:t>
            </a:r>
          </a:p>
          <a:p>
            <a:r>
              <a:rPr lang="en-US"/>
              <a:t>Model transfer:</a:t>
            </a:r>
          </a:p>
          <a:p>
            <a:pPr lvl="1"/>
            <a:r>
              <a:rPr lang="en-US"/>
              <a:t>Train a model for language A</a:t>
            </a:r>
          </a:p>
          <a:p>
            <a:pPr lvl="1"/>
            <a:r>
              <a:rPr lang="en-US"/>
              <a:t>Convert the model so that it applies to language B</a:t>
            </a:r>
          </a:p>
          <a:p>
            <a:pPr lvl="1"/>
            <a:r>
              <a:rPr lang="en-US">
                <a:solidFill>
                  <a:srgbClr val="0070C0"/>
                </a:solidFill>
              </a:rPr>
              <a:t>Plain model transfer, delexicalization, relexicalization</a:t>
            </a:r>
          </a:p>
          <a:p>
            <a:r>
              <a:rPr lang="en-US" smtClean="0"/>
              <a:t>Multilingual/multitask </a:t>
            </a:r>
            <a:r>
              <a:rPr lang="en-US"/>
              <a:t>models</a:t>
            </a:r>
          </a:p>
        </p:txBody>
      </p:sp>
      <p:sp>
        <p:nvSpPr>
          <p:cNvPr id="5" name="Rectangular Callout 4"/>
          <p:cNvSpPr/>
          <p:nvPr/>
        </p:nvSpPr>
        <p:spPr>
          <a:xfrm>
            <a:off x="6821075" y="4364930"/>
            <a:ext cx="1348597" cy="386943"/>
          </a:xfrm>
          <a:prstGeom prst="wedgeRectCallout">
            <a:avLst>
              <a:gd name="adj1" fmla="val -102734"/>
              <a:gd name="adj2" fmla="val 6951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Today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7288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Bilingual word embeddings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 huge amount of research</a:t>
            </a:r>
          </a:p>
          <a:p>
            <a:pPr lvl="1"/>
            <a:r>
              <a:rPr lang="en-US" smtClean="0"/>
              <a:t>Cf. EMNLP 2017 tutorial on cross-lingual word representations</a:t>
            </a:r>
            <a:br>
              <a:rPr lang="en-US" smtClean="0"/>
            </a:br>
            <a:r>
              <a:rPr lang="en-US" smtClean="0">
                <a:hlinkClick r:id="rId2"/>
              </a:rPr>
              <a:t>http</a:t>
            </a:r>
            <a:r>
              <a:rPr lang="en-US">
                <a:hlinkClick r:id="rId2"/>
              </a:rPr>
              <a:t>://people.ds.cam.ac.uk/iv250/tutorial/xlingrep-tutorial.pdf</a:t>
            </a:r>
            <a:r>
              <a:rPr lang="en-US"/>
              <a:t> </a:t>
            </a:r>
          </a:p>
          <a:p>
            <a:endParaRPr lang="en-US" smtClean="0"/>
          </a:p>
          <a:p>
            <a:r>
              <a:rPr lang="en-US" smtClean="0"/>
              <a:t>Two main approaches:</a:t>
            </a:r>
          </a:p>
          <a:p>
            <a:pPr lvl="1"/>
            <a:r>
              <a:rPr lang="en-US" smtClean="0"/>
              <a:t>Learn two independent vector spaces, then learn mapping function</a:t>
            </a:r>
          </a:p>
          <a:p>
            <a:pPr lvl="1"/>
            <a:r>
              <a:rPr lang="en-US" smtClean="0"/>
              <a:t>Learn single vector space by mixing input data</a:t>
            </a:r>
          </a:p>
          <a:p>
            <a:pPr lvl="1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3764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Bilingual word embeddings</a:t>
            </a:r>
            <a:br>
              <a:rPr lang="en-US" smtClean="0"/>
            </a:br>
            <a:r>
              <a:rPr lang="en-US" smtClean="0"/>
              <a:t>Mapping approach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geometric structures of vector spaces look similar across languages:</a:t>
            </a:r>
            <a:endParaRPr lang="fi-FI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782762"/>
            <a:ext cx="5656552" cy="38535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13814" y="3832382"/>
            <a:ext cx="23639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T. Mikolov et al. (2013): </a:t>
            </a:r>
            <a:r>
              <a:rPr lang="en-US" i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Exploiting </a:t>
            </a:r>
            <a:r>
              <a:rPr lang="en-US" i="1">
                <a:solidFill>
                  <a:schemeClr val="tx1">
                    <a:lumMod val="50000"/>
                    <a:lumOff val="50000"/>
                  </a:schemeClr>
                </a:solidFill>
              </a:rPr>
              <a:t>similarities among languages for machine </a:t>
            </a:r>
            <a:r>
              <a:rPr lang="en-US" i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translation</a:t>
            </a:r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 ArXiv.</a:t>
            </a:r>
            <a:endParaRPr lang="fi-FI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59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Bilingual word embeddings</a:t>
            </a:r>
            <a:br>
              <a:rPr lang="en-US" smtClean="0"/>
            </a:br>
            <a:r>
              <a:rPr lang="en-US" smtClean="0"/>
              <a:t>Mapping approach</a:t>
            </a:r>
            <a:endParaRPr lang="fi-FI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Learn to transform the pre-trained source language embeddings into a </a:t>
            </a:r>
            <a:r>
              <a:rPr lang="en-US" smtClean="0"/>
              <a:t>space where </a:t>
            </a:r>
            <a:r>
              <a:rPr lang="en-US"/>
              <a:t>the distance between a word and its translation </a:t>
            </a:r>
            <a:r>
              <a:rPr lang="en-US" smtClean="0"/>
              <a:t>is minimized -&gt; requires translation pairs</a:t>
            </a:r>
            <a:endParaRPr lang="fi-FI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533" y="3547433"/>
            <a:ext cx="5016068" cy="30600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8650" y="4100945"/>
            <a:ext cx="23639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T. Mikolov et al. (2013): </a:t>
            </a:r>
            <a:r>
              <a:rPr lang="en-US" i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Exploiting </a:t>
            </a:r>
            <a:r>
              <a:rPr lang="en-US" i="1">
                <a:solidFill>
                  <a:schemeClr val="tx1">
                    <a:lumMod val="50000"/>
                    <a:lumOff val="50000"/>
                  </a:schemeClr>
                </a:solidFill>
              </a:rPr>
              <a:t>similarities among languages for machine </a:t>
            </a:r>
            <a:r>
              <a:rPr lang="en-US" i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translation</a:t>
            </a:r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 ArXiv.</a:t>
            </a:r>
            <a:endParaRPr lang="fi-FI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8742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smtClean="0"/>
              <a:t>Bilingual word embeddings</a:t>
            </a:r>
            <a:br>
              <a:rPr lang="fr-CH" smtClean="0"/>
            </a:br>
            <a:r>
              <a:rPr lang="fr-CH" smtClean="0"/>
              <a:t>Data mixing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9515"/>
          </a:xfrm>
        </p:spPr>
        <p:txBody>
          <a:bodyPr>
            <a:normAutofit/>
          </a:bodyPr>
          <a:lstStyle/>
          <a:p>
            <a:r>
              <a:rPr lang="fr-CH" dirty="0" err="1" smtClean="0"/>
              <a:t>Gouws</a:t>
            </a:r>
            <a:r>
              <a:rPr lang="fr-CH" dirty="0" smtClean="0"/>
              <a:t> &amp; S</a:t>
            </a:r>
            <a:r>
              <a:rPr lang="en-US" dirty="0" err="1" smtClean="0"/>
              <a:t>øgaard</a:t>
            </a:r>
            <a:r>
              <a:rPr lang="en-US" dirty="0" smtClean="0"/>
              <a:t> (2015): </a:t>
            </a:r>
            <a:r>
              <a:rPr lang="en-US" i="1" dirty="0" smtClean="0"/>
              <a:t>Simple task-specific bilingual word </a:t>
            </a:r>
            <a:r>
              <a:rPr lang="en-US" i="1" dirty="0" err="1" smtClean="0"/>
              <a:t>embeddings</a:t>
            </a:r>
            <a:r>
              <a:rPr lang="en-US" dirty="0" smtClean="0"/>
              <a:t>. Proceedings of NAACL-HLT.</a:t>
            </a:r>
          </a:p>
          <a:p>
            <a:pPr lvl="1"/>
            <a:r>
              <a:rPr lang="en-US" dirty="0" smtClean="0"/>
              <a:t>Bilingual Adaptive </a:t>
            </a:r>
            <a:r>
              <a:rPr lang="en-US" dirty="0"/>
              <a:t>Reshuffling with Individual Stochastic </a:t>
            </a:r>
            <a:r>
              <a:rPr lang="en-US" dirty="0" smtClean="0"/>
              <a:t>Alternatives (</a:t>
            </a:r>
            <a:r>
              <a:rPr lang="en-US" dirty="0"/>
              <a:t>BARISTA</a:t>
            </a:r>
            <a:r>
              <a:rPr lang="en-US" dirty="0" smtClean="0"/>
              <a:t>)</a:t>
            </a:r>
          </a:p>
          <a:p>
            <a:r>
              <a:rPr lang="fr-CH" smtClean="0"/>
              <a:t>Algorithm:</a:t>
            </a:r>
          </a:p>
          <a:p>
            <a:pPr lvl="1"/>
            <a:r>
              <a:rPr lang="fr-CH" smtClean="0"/>
              <a:t>Replace </a:t>
            </a:r>
            <a:r>
              <a:rPr lang="fr-CH"/>
              <a:t>½ occurrences </a:t>
            </a:r>
            <a:r>
              <a:rPr lang="fr-CH" smtClean="0"/>
              <a:t>of words in</a:t>
            </a:r>
            <a:br>
              <a:rPr lang="fr-CH" smtClean="0"/>
            </a:br>
            <a:r>
              <a:rPr lang="fr-CH" smtClean="0"/>
              <a:t>A source </a:t>
            </a:r>
            <a:r>
              <a:rPr lang="fr-CH"/>
              <a:t>corpus with </a:t>
            </a:r>
            <a:r>
              <a:rPr lang="fr-CH" smtClean="0"/>
              <a:t>B translations</a:t>
            </a:r>
          </a:p>
          <a:p>
            <a:pPr lvl="1"/>
            <a:r>
              <a:rPr lang="fr-CH"/>
              <a:t>Replace ½ occurrences of words </a:t>
            </a:r>
            <a:r>
              <a:rPr lang="fr-CH" smtClean="0"/>
              <a:t>in</a:t>
            </a:r>
            <a:br>
              <a:rPr lang="fr-CH" smtClean="0"/>
            </a:br>
            <a:r>
              <a:rPr lang="fr-CH" smtClean="0"/>
              <a:t>B source </a:t>
            </a:r>
            <a:r>
              <a:rPr lang="fr-CH"/>
              <a:t>corpus with </a:t>
            </a:r>
            <a:r>
              <a:rPr lang="fr-CH" smtClean="0"/>
              <a:t>A translations</a:t>
            </a:r>
            <a:endParaRPr lang="fr-CH"/>
          </a:p>
          <a:p>
            <a:pPr lvl="1"/>
            <a:r>
              <a:rPr lang="fr-CH" smtClean="0"/>
              <a:t>Concatenate </a:t>
            </a:r>
            <a:r>
              <a:rPr lang="fr-CH"/>
              <a:t>both corpora, train word embeddings</a:t>
            </a:r>
            <a:endParaRPr lang="en-US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43</a:t>
            </a:fld>
            <a:endParaRPr lang="fr-CH"/>
          </a:p>
        </p:txBody>
      </p:sp>
      <p:sp>
        <p:nvSpPr>
          <p:cNvPr id="5" name="TextBox 4"/>
          <p:cNvSpPr txBox="1"/>
          <p:nvPr/>
        </p:nvSpPr>
        <p:spPr>
          <a:xfrm>
            <a:off x="6529742" y="4252962"/>
            <a:ext cx="1985608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CH" dirty="0" err="1" smtClean="0"/>
              <a:t>build</a:t>
            </a:r>
            <a:r>
              <a:rPr lang="fr-CH" dirty="0" smtClean="0"/>
              <a:t> the house</a:t>
            </a:r>
            <a:br>
              <a:rPr lang="fr-CH" dirty="0" smtClean="0"/>
            </a:br>
            <a:r>
              <a:rPr lang="fr-CH" dirty="0" smtClean="0"/>
              <a:t>=&gt; </a:t>
            </a:r>
            <a:r>
              <a:rPr lang="fr-CH" dirty="0" err="1" smtClean="0"/>
              <a:t>build</a:t>
            </a:r>
            <a:r>
              <a:rPr lang="fr-CH" dirty="0" smtClean="0"/>
              <a:t> </a:t>
            </a:r>
            <a:r>
              <a:rPr lang="fr-CH" dirty="0" smtClean="0">
                <a:latin typeface="+mj-lt"/>
              </a:rPr>
              <a:t>la</a:t>
            </a:r>
            <a:r>
              <a:rPr lang="fr-CH" dirty="0" smtClean="0"/>
              <a:t> house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29741" y="5045050"/>
            <a:ext cx="2392586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CH" dirty="0" smtClean="0"/>
              <a:t>construire la maison</a:t>
            </a:r>
          </a:p>
          <a:p>
            <a:r>
              <a:rPr lang="fr-CH" dirty="0" smtClean="0"/>
              <a:t>=&gt; construire </a:t>
            </a:r>
            <a:r>
              <a:rPr lang="fr-CH" smtClean="0"/>
              <a:t>la </a:t>
            </a:r>
            <a:r>
              <a:rPr lang="fr-CH" smtClean="0">
                <a:latin typeface="+mj-lt"/>
              </a:rPr>
              <a:t>house</a:t>
            </a:r>
            <a:endParaRPr lang="fr-CH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0547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Bilingual word embeddings</a:t>
            </a:r>
            <a:br>
              <a:rPr lang="fr-CH"/>
            </a:br>
            <a:r>
              <a:rPr lang="fr-CH"/>
              <a:t>Data mixing approach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04485"/>
          </a:xfrm>
        </p:spPr>
        <p:txBody>
          <a:bodyPr>
            <a:normAutofit fontScale="92500"/>
          </a:bodyPr>
          <a:lstStyle/>
          <a:p>
            <a:r>
              <a:rPr lang="en-US" smtClean="0"/>
              <a:t>This presupposes that we can translate words from A to B and from B to A</a:t>
            </a:r>
          </a:p>
          <a:p>
            <a:pPr lvl="1"/>
            <a:r>
              <a:rPr lang="en-US" smtClean="0"/>
              <a:t>We can extract word translations from Wiktionary</a:t>
            </a:r>
          </a:p>
          <a:p>
            <a:pPr lvl="1"/>
            <a:r>
              <a:rPr lang="en-US" smtClean="0"/>
              <a:t>We don’t need exact translations, only </a:t>
            </a:r>
            <a:r>
              <a:rPr lang="en-US" i="1" smtClean="0"/>
              <a:t>task-specific equivalences</a:t>
            </a:r>
            <a:br>
              <a:rPr lang="en-US" i="1" smtClean="0"/>
            </a:br>
            <a:endParaRPr lang="en-US" i="1" smtClean="0"/>
          </a:p>
          <a:p>
            <a:r>
              <a:rPr lang="fr-CH"/>
              <a:t>Task-specific equivalences</a:t>
            </a:r>
          </a:p>
          <a:p>
            <a:pPr lvl="1"/>
            <a:r>
              <a:rPr lang="fr-CH"/>
              <a:t>POS:	</a:t>
            </a:r>
            <a:r>
              <a:rPr lang="fr-CH" i="1"/>
              <a:t>cat</a:t>
            </a:r>
            <a:r>
              <a:rPr lang="fr-CH"/>
              <a:t> is equivalent to </a:t>
            </a:r>
            <a:r>
              <a:rPr lang="fr-CH" i="1"/>
              <a:t>dog</a:t>
            </a:r>
            <a:r>
              <a:rPr lang="fr-CH"/>
              <a:t> (animate nouns)</a:t>
            </a:r>
          </a:p>
          <a:p>
            <a:pPr lvl="1"/>
            <a:r>
              <a:rPr lang="fr-CH"/>
              <a:t>NER:	</a:t>
            </a:r>
            <a:r>
              <a:rPr lang="fr-CH" i="1"/>
              <a:t>Trump</a:t>
            </a:r>
            <a:r>
              <a:rPr lang="fr-CH"/>
              <a:t> is equivalent to </a:t>
            </a:r>
            <a:r>
              <a:rPr lang="fr-CH" i="1"/>
              <a:t>Putin</a:t>
            </a:r>
            <a:r>
              <a:rPr lang="fr-CH"/>
              <a:t> </a:t>
            </a:r>
            <a:r>
              <a:rPr lang="fr-CH" smtClean="0"/>
              <a:t>(president names)</a:t>
            </a:r>
            <a:endParaRPr lang="fr-CH"/>
          </a:p>
          <a:p>
            <a:r>
              <a:rPr lang="fr-CH"/>
              <a:t>Cross-lingual task-specific equivalences</a:t>
            </a:r>
          </a:p>
          <a:p>
            <a:pPr lvl="1"/>
            <a:r>
              <a:rPr lang="fr-CH"/>
              <a:t>POS:	</a:t>
            </a:r>
            <a:r>
              <a:rPr lang="fr-CH" i="1"/>
              <a:t>cat</a:t>
            </a:r>
            <a:r>
              <a:rPr lang="fr-CH"/>
              <a:t> is equivalent to </a:t>
            </a:r>
            <a:r>
              <a:rPr lang="fr-CH" i="1"/>
              <a:t>Hund</a:t>
            </a:r>
            <a:endParaRPr lang="fr-CH"/>
          </a:p>
          <a:p>
            <a:pPr lvl="1"/>
            <a:r>
              <a:rPr lang="fr-CH"/>
              <a:t>NER:	</a:t>
            </a:r>
            <a:r>
              <a:rPr lang="fr-CH" i="1"/>
              <a:t>Trump</a:t>
            </a:r>
            <a:r>
              <a:rPr lang="fr-CH"/>
              <a:t> is equivalent to </a:t>
            </a:r>
            <a:r>
              <a:rPr lang="en-US" i="1" smtClean="0"/>
              <a:t>Poutine</a:t>
            </a:r>
            <a:endParaRPr lang="fr-CH"/>
          </a:p>
          <a:p>
            <a:endParaRPr lang="fi-FI" i="1"/>
          </a:p>
        </p:txBody>
      </p:sp>
    </p:spTree>
    <p:extLst>
      <p:ext uri="{BB962C8B-B14F-4D97-AF65-F5344CB8AC3E}">
        <p14:creationId xmlns:p14="http://schemas.microsoft.com/office/powerpoint/2010/main" val="553792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Bilingual word embeddings</a:t>
            </a:r>
            <a:br>
              <a:rPr lang="fr-CH"/>
            </a:br>
            <a:r>
              <a:rPr lang="fr-CH"/>
              <a:t>Data mixing approach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err="1" smtClean="0"/>
              <a:t>Task</a:t>
            </a:r>
            <a:r>
              <a:rPr lang="fr-CH" dirty="0" smtClean="0"/>
              <a:t>: POS-</a:t>
            </a:r>
            <a:r>
              <a:rPr lang="fr-CH" dirty="0" err="1" smtClean="0"/>
              <a:t>tagging</a:t>
            </a:r>
            <a:endParaRPr lang="fr-CH" dirty="0" smtClean="0"/>
          </a:p>
          <a:p>
            <a:pPr lvl="1"/>
            <a:r>
              <a:rPr lang="fr-CH" smtClean="0"/>
              <a:t>Delexicalized with </a:t>
            </a:r>
            <a:r>
              <a:rPr lang="fr-CH" dirty="0" err="1" smtClean="0"/>
              <a:t>embeddings</a:t>
            </a:r>
            <a:endParaRPr lang="fr-CH" dirty="0" smtClean="0"/>
          </a:p>
          <a:p>
            <a:r>
              <a:rPr lang="fr-CH" dirty="0" smtClean="0"/>
              <a:t>POS-</a:t>
            </a:r>
            <a:r>
              <a:rPr lang="fr-CH" dirty="0" err="1" smtClean="0"/>
              <a:t>specific</a:t>
            </a:r>
            <a:r>
              <a:rPr lang="fr-CH" dirty="0" smtClean="0"/>
              <a:t> </a:t>
            </a:r>
            <a:r>
              <a:rPr lang="fr-CH" dirty="0" err="1" smtClean="0"/>
              <a:t>equivalences</a:t>
            </a:r>
            <a:endParaRPr lang="fr-CH" dirty="0" smtClean="0"/>
          </a:p>
          <a:p>
            <a:r>
              <a:rPr lang="fr-CH" dirty="0" smtClean="0"/>
              <a:t>50 or 300 dimensions for </a:t>
            </a:r>
            <a:r>
              <a:rPr lang="fr-CH" dirty="0" err="1" smtClean="0"/>
              <a:t>word</a:t>
            </a:r>
            <a:r>
              <a:rPr lang="fr-CH" dirty="0" smtClean="0"/>
              <a:t> </a:t>
            </a:r>
            <a:r>
              <a:rPr lang="fr-CH" dirty="0" err="1" smtClean="0"/>
              <a:t>embeddings</a:t>
            </a:r>
            <a:endParaRPr lang="fr-CH" dirty="0" smtClean="0"/>
          </a:p>
          <a:p>
            <a:r>
              <a:rPr lang="fr-CH" dirty="0" smtClean="0"/>
              <a:t>DP: </a:t>
            </a:r>
            <a:r>
              <a:rPr lang="fr-CH" dirty="0" err="1" smtClean="0"/>
              <a:t>Das</a:t>
            </a:r>
            <a:r>
              <a:rPr lang="fr-CH" dirty="0" smtClean="0"/>
              <a:t> &amp; Petrov, </a:t>
            </a:r>
            <a:r>
              <a:rPr lang="fr-CH" dirty="0" err="1" smtClean="0"/>
              <a:t>using</a:t>
            </a:r>
            <a:r>
              <a:rPr lang="fr-CH" dirty="0" smtClean="0"/>
              <a:t> </a:t>
            </a:r>
            <a:r>
              <a:rPr lang="fr-CH" dirty="0" err="1" smtClean="0"/>
              <a:t>bilingual</a:t>
            </a:r>
            <a:r>
              <a:rPr lang="fr-CH" dirty="0" smtClean="0"/>
              <a:t> </a:t>
            </a:r>
            <a:r>
              <a:rPr lang="fr-CH" dirty="0" err="1" smtClean="0"/>
              <a:t>corpora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45</a:t>
            </a:fld>
            <a:endParaRPr lang="fr-CH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63" y="4274082"/>
            <a:ext cx="8372475" cy="23145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482011" y="4274082"/>
            <a:ext cx="1872208" cy="2434679"/>
          </a:xfrm>
          <a:prstGeom prst="rect">
            <a:avLst/>
          </a:prstGeom>
          <a:solidFill>
            <a:srgbClr val="9CBEB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ular Callout 4"/>
          <p:cNvSpPr/>
          <p:nvPr/>
        </p:nvSpPr>
        <p:spPr>
          <a:xfrm>
            <a:off x="1366982" y="4744717"/>
            <a:ext cx="1409210" cy="686652"/>
          </a:xfrm>
          <a:prstGeom prst="wedgeRectCallout">
            <a:avLst>
              <a:gd name="adj1" fmla="val 40985"/>
              <a:gd name="adj2" fmla="val -9219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Random embeddings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9932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Bilingual word embeddings</a:t>
            </a:r>
            <a:br>
              <a:rPr lang="fr-CH"/>
            </a:br>
            <a:r>
              <a:rPr lang="fr-CH"/>
              <a:t>Data mixing approach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err="1" smtClean="0"/>
              <a:t>Task</a:t>
            </a:r>
            <a:r>
              <a:rPr lang="fr-CH" dirty="0" smtClean="0"/>
              <a:t>: POS-</a:t>
            </a:r>
            <a:r>
              <a:rPr lang="fr-CH" dirty="0" err="1" smtClean="0"/>
              <a:t>tagging</a:t>
            </a:r>
            <a:endParaRPr lang="fr-CH" dirty="0" smtClean="0"/>
          </a:p>
          <a:p>
            <a:pPr lvl="1"/>
            <a:r>
              <a:rPr lang="fr-CH" smtClean="0"/>
              <a:t>Delexicalized with </a:t>
            </a:r>
            <a:r>
              <a:rPr lang="fr-CH" dirty="0" err="1" smtClean="0"/>
              <a:t>embeddings</a:t>
            </a:r>
            <a:endParaRPr lang="fr-CH" dirty="0" smtClean="0"/>
          </a:p>
          <a:p>
            <a:r>
              <a:rPr lang="fr-CH" dirty="0" err="1" smtClean="0"/>
              <a:t>True</a:t>
            </a:r>
            <a:r>
              <a:rPr lang="fr-CH" dirty="0" smtClean="0"/>
              <a:t> </a:t>
            </a:r>
            <a:r>
              <a:rPr lang="fr-CH" dirty="0" err="1" smtClean="0"/>
              <a:t>translational</a:t>
            </a:r>
            <a:r>
              <a:rPr lang="fr-CH" dirty="0" smtClean="0"/>
              <a:t> </a:t>
            </a:r>
            <a:r>
              <a:rPr lang="fr-CH" dirty="0" err="1" smtClean="0"/>
              <a:t>equivalences</a:t>
            </a:r>
            <a:endParaRPr lang="fr-CH" dirty="0" smtClean="0"/>
          </a:p>
          <a:p>
            <a:r>
              <a:rPr lang="fr-CH" dirty="0" smtClean="0"/>
              <a:t>50 or 300 dimensions for </a:t>
            </a:r>
            <a:r>
              <a:rPr lang="fr-CH" dirty="0" err="1" smtClean="0"/>
              <a:t>word</a:t>
            </a:r>
            <a:r>
              <a:rPr lang="fr-CH" dirty="0" smtClean="0"/>
              <a:t> </a:t>
            </a:r>
            <a:r>
              <a:rPr lang="fr-CH" dirty="0" err="1" smtClean="0"/>
              <a:t>embeddings</a:t>
            </a:r>
            <a:endParaRPr lang="fr-CH" dirty="0" smtClean="0"/>
          </a:p>
          <a:p>
            <a:r>
              <a:rPr lang="fr-CH" dirty="0" smtClean="0"/>
              <a:t>DP: </a:t>
            </a:r>
            <a:r>
              <a:rPr lang="fr-CH" dirty="0" err="1" smtClean="0"/>
              <a:t>Das</a:t>
            </a:r>
            <a:r>
              <a:rPr lang="fr-CH" dirty="0" smtClean="0"/>
              <a:t> &amp; Petrov, </a:t>
            </a:r>
            <a:r>
              <a:rPr lang="fr-CH" dirty="0" err="1" smtClean="0"/>
              <a:t>using</a:t>
            </a:r>
            <a:r>
              <a:rPr lang="fr-CH" dirty="0" smtClean="0"/>
              <a:t> </a:t>
            </a:r>
            <a:r>
              <a:rPr lang="fr-CH" dirty="0" err="1" smtClean="0"/>
              <a:t>bilingual</a:t>
            </a:r>
            <a:r>
              <a:rPr lang="fr-CH" dirty="0" smtClean="0"/>
              <a:t> </a:t>
            </a:r>
            <a:r>
              <a:rPr lang="fr-CH" dirty="0" err="1" smtClean="0"/>
              <a:t>corpora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46</a:t>
            </a:fld>
            <a:endParaRPr lang="fr-CH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63" y="4274082"/>
            <a:ext cx="8372475" cy="231457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314535" y="4274082"/>
            <a:ext cx="1661449" cy="2434679"/>
          </a:xfrm>
          <a:prstGeom prst="rect">
            <a:avLst/>
          </a:prstGeom>
          <a:solidFill>
            <a:srgbClr val="9CBEB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95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Bilingual word embeddings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What can we do if bilingual dictionaries are not available?</a:t>
            </a:r>
          </a:p>
          <a:p>
            <a:pPr lvl="1"/>
            <a:r>
              <a:rPr lang="en-US" smtClean="0"/>
              <a:t>M</a:t>
            </a:r>
            <a:r>
              <a:rPr lang="en-US"/>
              <a:t>. Artetxe et al. (2017): Learning bilingual word embeddings with (almost) no bilingual data. ACL 2017</a:t>
            </a:r>
            <a:r>
              <a:rPr lang="en-US" smtClean="0"/>
              <a:t>.</a:t>
            </a:r>
          </a:p>
          <a:p>
            <a:r>
              <a:rPr lang="en-US"/>
              <a:t>Go back to the mapping approach</a:t>
            </a:r>
          </a:p>
          <a:p>
            <a:r>
              <a:rPr lang="en-US" smtClean="0"/>
              <a:t>A small translation lexicon is sufficient</a:t>
            </a:r>
          </a:p>
          <a:p>
            <a:pPr lvl="1"/>
            <a:r>
              <a:rPr lang="en-US" smtClean="0"/>
              <a:t>25 word pairs</a:t>
            </a:r>
          </a:p>
          <a:p>
            <a:pPr lvl="1"/>
            <a:r>
              <a:rPr lang="en-US" smtClean="0"/>
              <a:t>Numeral pairs (trivially generated)</a:t>
            </a:r>
          </a:p>
          <a:p>
            <a:r>
              <a:rPr lang="en-US" smtClean="0"/>
              <a:t>Use self-learning to gradually increase the lexicon</a:t>
            </a:r>
          </a:p>
          <a:p>
            <a:pPr lvl="2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Bilingual word embeddings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Results on bilingual lexicon induction task:</a:t>
            </a:r>
            <a:endParaRPr lang="fi-FI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666" y="2255714"/>
            <a:ext cx="4770667" cy="37569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9714" y="6012615"/>
            <a:ext cx="7684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M. Artetxe et al. (2017): Learning 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bilingual word embeddings with (almost) no bilingual </a:t>
            </a:r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data. ACL 2017.</a:t>
            </a:r>
            <a:endParaRPr lang="fi-FI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22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Bilingual word embeddings</a:t>
            </a:r>
            <a:br>
              <a:rPr lang="fr-CH" smtClean="0"/>
            </a:br>
            <a:r>
              <a:rPr lang="fr-CH" smtClean="0"/>
              <a:t>Other approaches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49</a:t>
            </a:fld>
            <a:endParaRPr lang="fr-C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707844"/>
            <a:ext cx="6127576" cy="50355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78484" y="4900664"/>
            <a:ext cx="2712693" cy="288032"/>
          </a:xfrm>
          <a:prstGeom prst="rect">
            <a:avLst/>
          </a:pr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78484" y="2179997"/>
            <a:ext cx="2273444" cy="267639"/>
          </a:xfrm>
          <a:prstGeom prst="rect">
            <a:avLst/>
          </a:pr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178484" y="6283718"/>
            <a:ext cx="2273444" cy="267639"/>
          </a:xfrm>
          <a:prstGeom prst="rect">
            <a:avLst/>
          </a:pr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8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Model transfer</a:t>
            </a:r>
            <a:endParaRPr lang="fi-FI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27533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045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Delexicalization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fr-CH" dirty="0" err="1" smtClean="0"/>
              <a:t>Delexicalization</a:t>
            </a:r>
            <a:r>
              <a:rPr lang="fr-CH" dirty="0"/>
              <a:t> </a:t>
            </a:r>
            <a:r>
              <a:rPr lang="fr-CH" dirty="0" smtClean="0"/>
              <a:t>in </a:t>
            </a:r>
            <a:r>
              <a:rPr lang="fr-CH" dirty="0" err="1" smtClean="0"/>
              <a:t>itself</a:t>
            </a:r>
            <a:r>
              <a:rPr lang="fr-CH" dirty="0" smtClean="0"/>
              <a:t> </a:t>
            </a:r>
            <a:r>
              <a:rPr lang="fr-CH" dirty="0" err="1" smtClean="0"/>
              <a:t>rarely</a:t>
            </a:r>
            <a:r>
              <a:rPr lang="fr-CH" dirty="0" smtClean="0"/>
              <a:t> </a:t>
            </a:r>
            <a:r>
              <a:rPr lang="fr-CH" dirty="0" err="1" smtClean="0"/>
              <a:t>works</a:t>
            </a:r>
            <a:r>
              <a:rPr lang="fr-CH" dirty="0" smtClean="0"/>
              <a:t> </a:t>
            </a:r>
            <a:r>
              <a:rPr lang="fr-CH" dirty="0" err="1" smtClean="0"/>
              <a:t>well</a:t>
            </a:r>
            <a:endParaRPr lang="fr-CH" dirty="0" smtClean="0"/>
          </a:p>
          <a:p>
            <a:pPr lvl="1"/>
            <a:r>
              <a:rPr lang="fr-CH" dirty="0" err="1" smtClean="0"/>
              <a:t>Too</a:t>
            </a:r>
            <a:r>
              <a:rPr lang="fr-CH" dirty="0" smtClean="0"/>
              <a:t> </a:t>
            </a:r>
            <a:r>
              <a:rPr lang="fr-CH" dirty="0" err="1" smtClean="0"/>
              <a:t>much</a:t>
            </a:r>
            <a:r>
              <a:rPr lang="fr-CH" dirty="0" smtClean="0"/>
              <a:t> </a:t>
            </a:r>
            <a:r>
              <a:rPr lang="fr-CH" dirty="0" err="1" smtClean="0"/>
              <a:t>useful</a:t>
            </a:r>
            <a:r>
              <a:rPr lang="fr-CH" dirty="0" smtClean="0"/>
              <a:t> information </a:t>
            </a:r>
            <a:r>
              <a:rPr lang="fr-CH" dirty="0" err="1" smtClean="0"/>
              <a:t>is</a:t>
            </a:r>
            <a:r>
              <a:rPr lang="fr-CH" dirty="0" smtClean="0"/>
              <a:t> </a:t>
            </a:r>
            <a:r>
              <a:rPr lang="fr-CH" dirty="0" err="1" smtClean="0"/>
              <a:t>thrown</a:t>
            </a:r>
            <a:r>
              <a:rPr lang="fr-CH" dirty="0" smtClean="0"/>
              <a:t> </a:t>
            </a:r>
            <a:r>
              <a:rPr lang="fr-CH" dirty="0" err="1" smtClean="0"/>
              <a:t>away</a:t>
            </a:r>
            <a:endParaRPr lang="fr-CH" dirty="0" smtClean="0"/>
          </a:p>
          <a:p>
            <a:pPr lvl="1"/>
            <a:r>
              <a:rPr lang="fr-CH" dirty="0" err="1" smtClean="0"/>
              <a:t>Assumptions</a:t>
            </a:r>
            <a:r>
              <a:rPr lang="fr-CH" dirty="0" smtClean="0"/>
              <a:t> on </a:t>
            </a:r>
            <a:r>
              <a:rPr lang="fr-CH" dirty="0" err="1" smtClean="0"/>
              <a:t>language</a:t>
            </a:r>
            <a:r>
              <a:rPr lang="fr-CH" dirty="0" smtClean="0"/>
              <a:t> </a:t>
            </a:r>
            <a:r>
              <a:rPr lang="fr-CH" dirty="0" err="1" smtClean="0"/>
              <a:t>similarity</a:t>
            </a:r>
            <a:r>
              <a:rPr lang="fr-CH" dirty="0" smtClean="0"/>
              <a:t> are </a:t>
            </a:r>
            <a:r>
              <a:rPr lang="fr-CH" dirty="0" err="1" smtClean="0"/>
              <a:t>too</a:t>
            </a:r>
            <a:r>
              <a:rPr lang="fr-CH" dirty="0" smtClean="0"/>
              <a:t> </a:t>
            </a:r>
            <a:r>
              <a:rPr lang="fr-CH" dirty="0" err="1" smtClean="0"/>
              <a:t>strong</a:t>
            </a:r>
            <a:endParaRPr lang="fr-CH" dirty="0" smtClean="0"/>
          </a:p>
          <a:p>
            <a:pPr lvl="1"/>
            <a:endParaRPr lang="fr-CH" dirty="0"/>
          </a:p>
          <a:p>
            <a:r>
              <a:rPr lang="fr-CH" dirty="0" smtClean="0"/>
              <a:t>But </a:t>
            </a:r>
            <a:r>
              <a:rPr lang="fr-CH" dirty="0" err="1" smtClean="0"/>
              <a:t>we</a:t>
            </a:r>
            <a:r>
              <a:rPr lang="fr-CH" dirty="0" smtClean="0"/>
              <a:t> </a:t>
            </a:r>
            <a:r>
              <a:rPr lang="fr-CH" dirty="0" err="1" smtClean="0"/>
              <a:t>can</a:t>
            </a:r>
            <a:r>
              <a:rPr lang="fr-CH" dirty="0" smtClean="0"/>
              <a:t> </a:t>
            </a:r>
            <a:r>
              <a:rPr lang="fr-CH" dirty="0" err="1" smtClean="0"/>
              <a:t>improve</a:t>
            </a:r>
            <a:r>
              <a:rPr lang="fr-CH" dirty="0" smtClean="0"/>
              <a:t> </a:t>
            </a:r>
            <a:r>
              <a:rPr lang="fr-CH" dirty="0" err="1" smtClean="0"/>
              <a:t>delexicalization</a:t>
            </a:r>
            <a:r>
              <a:rPr lang="fr-CH" dirty="0" smtClean="0"/>
              <a:t> in </a:t>
            </a:r>
            <a:r>
              <a:rPr lang="fr-CH" dirty="0" err="1" smtClean="0"/>
              <a:t>several</a:t>
            </a:r>
            <a:r>
              <a:rPr lang="fr-CH" dirty="0" smtClean="0"/>
              <a:t> </a:t>
            </a:r>
            <a:r>
              <a:rPr lang="fr-CH" dirty="0" err="1" smtClean="0"/>
              <a:t>ways</a:t>
            </a:r>
            <a:r>
              <a:rPr lang="fr-CH" dirty="0" smtClean="0"/>
              <a:t>:</a:t>
            </a:r>
          </a:p>
          <a:p>
            <a:pPr lvl="1"/>
            <a:r>
              <a:rPr lang="fr-CH" dirty="0"/>
              <a:t>If </a:t>
            </a:r>
            <a:r>
              <a:rPr lang="fr-CH" dirty="0" err="1"/>
              <a:t>parallel</a:t>
            </a:r>
            <a:r>
              <a:rPr lang="fr-CH" dirty="0"/>
              <a:t> data are </a:t>
            </a:r>
            <a:r>
              <a:rPr lang="fr-CH" dirty="0" err="1"/>
              <a:t>available</a:t>
            </a:r>
            <a:r>
              <a:rPr lang="fr-CH" dirty="0"/>
              <a:t>, </a:t>
            </a:r>
            <a:r>
              <a:rPr lang="fr-CH" dirty="0" err="1"/>
              <a:t>we</a:t>
            </a:r>
            <a:r>
              <a:rPr lang="fr-CH" dirty="0"/>
              <a:t> </a:t>
            </a:r>
            <a:r>
              <a:rPr lang="fr-CH" dirty="0" err="1"/>
              <a:t>can</a:t>
            </a:r>
            <a:r>
              <a:rPr lang="fr-CH" dirty="0"/>
              <a:t> combine </a:t>
            </a:r>
            <a:r>
              <a:rPr lang="fr-CH" dirty="0" err="1"/>
              <a:t>delexicalization</a:t>
            </a:r>
            <a:r>
              <a:rPr lang="fr-CH" dirty="0"/>
              <a:t> </a:t>
            </a:r>
            <a:r>
              <a:rPr lang="fr-CH" dirty="0" err="1"/>
              <a:t>with</a:t>
            </a:r>
            <a:r>
              <a:rPr lang="fr-CH" dirty="0"/>
              <a:t> </a:t>
            </a:r>
            <a:r>
              <a:rPr lang="fr-CH"/>
              <a:t>annotation </a:t>
            </a:r>
            <a:r>
              <a:rPr lang="fr-CH" smtClean="0"/>
              <a:t>projection</a:t>
            </a:r>
          </a:p>
          <a:p>
            <a:pPr lvl="1"/>
            <a:r>
              <a:rPr lang="fr-CH" smtClean="0"/>
              <a:t>We </a:t>
            </a:r>
            <a:r>
              <a:rPr lang="fr-CH"/>
              <a:t>can replace the word forms by abstract word representations that are comparable across </a:t>
            </a:r>
            <a:r>
              <a:rPr lang="fr-CH" smtClean="0"/>
              <a:t>languages</a:t>
            </a:r>
          </a:p>
          <a:p>
            <a:pPr lvl="1"/>
            <a:r>
              <a:rPr lang="fr-CH">
                <a:solidFill>
                  <a:srgbClr val="C00000"/>
                </a:solidFill>
              </a:rPr>
              <a:t>If we have a bilingual dictionary, we can simply translate the word forms within the trained model: </a:t>
            </a:r>
            <a:r>
              <a:rPr lang="fr-CH" i="1" smtClean="0">
                <a:solidFill>
                  <a:srgbClr val="C00000"/>
                </a:solidFill>
              </a:rPr>
              <a:t>relexicalization</a:t>
            </a:r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51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9936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Relexicalization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Train a tagger on </a:t>
            </a:r>
            <a:r>
              <a:rPr lang="fr-CH" dirty="0" err="1" smtClean="0"/>
              <a:t>annotated</a:t>
            </a:r>
            <a:r>
              <a:rPr lang="fr-CH" dirty="0" smtClean="0"/>
              <a:t> HRL data</a:t>
            </a:r>
          </a:p>
          <a:p>
            <a:pPr lvl="1"/>
            <a:r>
              <a:rPr lang="fr-CH" dirty="0" smtClean="0"/>
              <a:t>Tag-</a:t>
            </a:r>
            <a:r>
              <a:rPr lang="fr-CH" dirty="0" err="1" smtClean="0"/>
              <a:t>word</a:t>
            </a:r>
            <a:r>
              <a:rPr lang="fr-CH" dirty="0" smtClean="0"/>
              <a:t> associations</a:t>
            </a:r>
          </a:p>
          <a:p>
            <a:pPr lvl="1"/>
            <a:r>
              <a:rPr lang="fr-CH" dirty="0" smtClean="0"/>
              <a:t>Tag </a:t>
            </a:r>
            <a:r>
              <a:rPr lang="fr-CH" dirty="0" err="1" smtClean="0"/>
              <a:t>sequences</a:t>
            </a:r>
            <a:endParaRPr lang="fr-CH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52</a:t>
            </a:fld>
            <a:endParaRPr lang="fr-CH"/>
          </a:p>
        </p:txBody>
      </p:sp>
      <p:sp>
        <p:nvSpPr>
          <p:cNvPr id="5" name="TextBox 4"/>
          <p:cNvSpPr txBox="1"/>
          <p:nvPr/>
        </p:nvSpPr>
        <p:spPr>
          <a:xfrm>
            <a:off x="539552" y="5376177"/>
            <a:ext cx="345638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smtClean="0"/>
              <a:t>DT NC		156</a:t>
            </a:r>
          </a:p>
          <a:p>
            <a:r>
              <a:rPr lang="fr-CH" dirty="0" smtClean="0"/>
              <a:t>DT AQ		  23</a:t>
            </a:r>
          </a:p>
          <a:p>
            <a:r>
              <a:rPr lang="fr-CH" dirty="0" smtClean="0"/>
              <a:t>AQ NC		  34</a:t>
            </a:r>
          </a:p>
          <a:p>
            <a:r>
              <a:rPr lang="fr-CH" dirty="0" smtClean="0"/>
              <a:t>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552" y="3210489"/>
            <a:ext cx="3456384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err="1" smtClean="0"/>
              <a:t>ecologista</a:t>
            </a:r>
            <a:r>
              <a:rPr lang="fr-CH" dirty="0" smtClean="0"/>
              <a:t>	AQ 5</a:t>
            </a:r>
            <a:endParaRPr lang="fr-CH" dirty="0"/>
          </a:p>
          <a:p>
            <a:r>
              <a:rPr lang="fr-CH" dirty="0" err="1" smtClean="0"/>
              <a:t>ecologistas</a:t>
            </a:r>
            <a:r>
              <a:rPr lang="fr-CH" dirty="0" smtClean="0"/>
              <a:t>	AQ 4	NC 1</a:t>
            </a:r>
            <a:endParaRPr lang="fr-CH" dirty="0"/>
          </a:p>
          <a:p>
            <a:r>
              <a:rPr lang="fr-CH" dirty="0" err="1" smtClean="0"/>
              <a:t>ecología</a:t>
            </a:r>
            <a:r>
              <a:rPr lang="fr-CH" dirty="0" smtClean="0"/>
              <a:t>		NC 3</a:t>
            </a:r>
            <a:endParaRPr lang="fr-CH" dirty="0"/>
          </a:p>
          <a:p>
            <a:r>
              <a:rPr lang="fr-CH" dirty="0" err="1" smtClean="0"/>
              <a:t>ecológica</a:t>
            </a:r>
            <a:r>
              <a:rPr lang="fr-CH" smtClean="0"/>
              <a:t>	AQ </a:t>
            </a:r>
            <a:r>
              <a:rPr lang="fr-CH" dirty="0" smtClean="0"/>
              <a:t>3</a:t>
            </a:r>
            <a:endParaRPr lang="fr-CH" dirty="0"/>
          </a:p>
          <a:p>
            <a:r>
              <a:rPr lang="fr-CH" dirty="0" err="1" smtClean="0"/>
              <a:t>ecológicas</a:t>
            </a:r>
            <a:r>
              <a:rPr lang="fr-CH" dirty="0" smtClean="0"/>
              <a:t>	AQ 1</a:t>
            </a:r>
            <a:endParaRPr lang="fr-CH" dirty="0"/>
          </a:p>
          <a:p>
            <a:r>
              <a:rPr lang="fr-CH" dirty="0" err="1" smtClean="0"/>
              <a:t>ecológico</a:t>
            </a:r>
            <a:r>
              <a:rPr lang="fr-CH" smtClean="0"/>
              <a:t>	AQ </a:t>
            </a:r>
            <a:r>
              <a:rPr lang="fr-CH" dirty="0" smtClean="0"/>
              <a:t>8</a:t>
            </a:r>
            <a:endParaRPr lang="fr-CH" dirty="0"/>
          </a:p>
          <a:p>
            <a:r>
              <a:rPr lang="fr-CH" dirty="0" err="1" smtClean="0"/>
              <a:t>ecológicos</a:t>
            </a:r>
            <a:r>
              <a:rPr lang="fr-CH" dirty="0" smtClean="0"/>
              <a:t>	AQ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44008" y="3210488"/>
            <a:ext cx="3456384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smtClean="0"/>
              <a:t>ecolochía</a:t>
            </a:r>
            <a:r>
              <a:rPr lang="pt-BR" smtClean="0"/>
              <a:t>	NC 3</a:t>
            </a:r>
            <a:endParaRPr lang="pt-BR" dirty="0"/>
          </a:p>
          <a:p>
            <a:r>
              <a:rPr lang="pt-BR" dirty="0" smtClean="0"/>
              <a:t>ecolochica	AQ 3</a:t>
            </a:r>
            <a:endParaRPr lang="pt-BR" dirty="0"/>
          </a:p>
          <a:p>
            <a:r>
              <a:rPr lang="pt-BR" dirty="0" smtClean="0"/>
              <a:t>ecolochicas	AQ 1</a:t>
            </a:r>
            <a:endParaRPr lang="pt-BR" dirty="0"/>
          </a:p>
          <a:p>
            <a:r>
              <a:rPr lang="pt-BR" dirty="0" smtClean="0"/>
              <a:t>ecolochico	AQ 8</a:t>
            </a:r>
            <a:endParaRPr lang="pt-BR" dirty="0"/>
          </a:p>
          <a:p>
            <a:r>
              <a:rPr lang="pt-BR" dirty="0" smtClean="0"/>
              <a:t>ecolochicos	AQ 2</a:t>
            </a:r>
            <a:endParaRPr lang="pt-BR" dirty="0"/>
          </a:p>
          <a:p>
            <a:r>
              <a:rPr lang="pt-BR" dirty="0" smtClean="0"/>
              <a:t>ecolochista	AQ 5</a:t>
            </a:r>
            <a:endParaRPr lang="pt-BR" dirty="0"/>
          </a:p>
          <a:p>
            <a:r>
              <a:rPr lang="pt-BR" dirty="0" smtClean="0"/>
              <a:t>ecolochistas	AQ 4	NC 1</a:t>
            </a:r>
            <a:endParaRPr lang="pt-BR" dirty="0"/>
          </a:p>
        </p:txBody>
      </p:sp>
      <p:sp>
        <p:nvSpPr>
          <p:cNvPr id="8" name="TextBox 7"/>
          <p:cNvSpPr txBox="1"/>
          <p:nvPr/>
        </p:nvSpPr>
        <p:spPr>
          <a:xfrm>
            <a:off x="4788024" y="2273508"/>
            <a:ext cx="28029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000" dirty="0" smtClean="0"/>
              <a:t>→ Translate </a:t>
            </a:r>
            <a:r>
              <a:rPr lang="fr-CH" sz="2000" dirty="0" err="1" smtClean="0"/>
              <a:t>words</a:t>
            </a:r>
            <a:r>
              <a:rPr lang="fr-CH" sz="2000" dirty="0" smtClean="0"/>
              <a:t> to LRL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88024" y="2665486"/>
            <a:ext cx="22041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000" dirty="0" smtClean="0"/>
              <a:t>→ </a:t>
            </a:r>
            <a:r>
              <a:rPr lang="fr-CH" sz="2000" dirty="0" err="1" smtClean="0"/>
              <a:t>Keep</a:t>
            </a:r>
            <a:r>
              <a:rPr lang="fr-CH" sz="2000" dirty="0" smtClean="0"/>
              <a:t> </a:t>
            </a:r>
            <a:r>
              <a:rPr lang="fr-CH" sz="2000" dirty="0" err="1" smtClean="0"/>
              <a:t>unchanged</a:t>
            </a:r>
            <a:endParaRPr lang="fr-CH" sz="20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4644008" y="5373216"/>
            <a:ext cx="345638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smtClean="0"/>
              <a:t>DT NC		156</a:t>
            </a:r>
          </a:p>
          <a:p>
            <a:r>
              <a:rPr lang="fr-CH" dirty="0" smtClean="0"/>
              <a:t>DT AQ		  23</a:t>
            </a:r>
          </a:p>
          <a:p>
            <a:r>
              <a:rPr lang="fr-CH" dirty="0" smtClean="0"/>
              <a:t>AQ NC		  34</a:t>
            </a:r>
          </a:p>
          <a:p>
            <a:r>
              <a:rPr lang="fr-CH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9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Relexicalization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CH" dirty="0" smtClean="0"/>
              <a:t>In </a:t>
            </a:r>
            <a:r>
              <a:rPr lang="fr-CH" dirty="0" err="1" smtClean="0"/>
              <a:t>order</a:t>
            </a:r>
            <a:r>
              <a:rPr lang="fr-CH" dirty="0" smtClean="0"/>
              <a:t> to translate the </a:t>
            </a:r>
            <a:r>
              <a:rPr lang="fr-CH" dirty="0" err="1" smtClean="0"/>
              <a:t>words</a:t>
            </a:r>
            <a:r>
              <a:rPr lang="fr-CH" dirty="0" smtClean="0"/>
              <a:t> in </a:t>
            </a:r>
            <a:r>
              <a:rPr lang="fr-CH" smtClean="0"/>
              <a:t>the model parameter file</a:t>
            </a:r>
            <a:r>
              <a:rPr lang="fr-CH" dirty="0" smtClean="0"/>
              <a:t>, </a:t>
            </a:r>
            <a:r>
              <a:rPr lang="fr-CH" dirty="0" err="1" smtClean="0"/>
              <a:t>we</a:t>
            </a:r>
            <a:r>
              <a:rPr lang="fr-CH" dirty="0" smtClean="0"/>
              <a:t> </a:t>
            </a:r>
            <a:r>
              <a:rPr lang="fr-CH" dirty="0" err="1" smtClean="0"/>
              <a:t>need</a:t>
            </a:r>
            <a:r>
              <a:rPr lang="fr-CH" dirty="0" smtClean="0"/>
              <a:t> a </a:t>
            </a:r>
            <a:r>
              <a:rPr lang="fr-CH" dirty="0" err="1" smtClean="0"/>
              <a:t>bilingual</a:t>
            </a:r>
            <a:r>
              <a:rPr lang="fr-CH" dirty="0" smtClean="0"/>
              <a:t> </a:t>
            </a:r>
            <a:r>
              <a:rPr lang="fr-CH" dirty="0" err="1" smtClean="0"/>
              <a:t>dictionary</a:t>
            </a:r>
            <a:endParaRPr lang="fr-CH" dirty="0" smtClean="0"/>
          </a:p>
          <a:p>
            <a:pPr lvl="1"/>
            <a:r>
              <a:rPr lang="fr-CH" dirty="0" err="1"/>
              <a:t>Extracted</a:t>
            </a:r>
            <a:r>
              <a:rPr lang="fr-CH" dirty="0"/>
              <a:t> </a:t>
            </a:r>
            <a:r>
              <a:rPr lang="fr-CH" dirty="0" err="1"/>
              <a:t>from</a:t>
            </a:r>
            <a:r>
              <a:rPr lang="fr-CH" dirty="0"/>
              <a:t> </a:t>
            </a:r>
            <a:r>
              <a:rPr lang="fr-CH" dirty="0" err="1"/>
              <a:t>Wikipedia</a:t>
            </a:r>
            <a:r>
              <a:rPr lang="fr-CH" dirty="0"/>
              <a:t> or </a:t>
            </a:r>
            <a:r>
              <a:rPr lang="fr-CH" dirty="0" err="1" smtClean="0"/>
              <a:t>Wiktionary</a:t>
            </a:r>
            <a:endParaRPr lang="fr-CH" dirty="0" smtClean="0"/>
          </a:p>
          <a:p>
            <a:pPr lvl="1"/>
            <a:r>
              <a:rPr lang="fr-CH" dirty="0" err="1" smtClean="0"/>
              <a:t>Extracted</a:t>
            </a:r>
            <a:r>
              <a:rPr lang="fr-CH" dirty="0" smtClean="0"/>
              <a:t> by </a:t>
            </a:r>
            <a:r>
              <a:rPr lang="fr-CH" dirty="0" err="1" smtClean="0"/>
              <a:t>word</a:t>
            </a:r>
            <a:r>
              <a:rPr lang="fr-CH" dirty="0" smtClean="0"/>
              <a:t> </a:t>
            </a:r>
            <a:r>
              <a:rPr lang="fr-CH" dirty="0" err="1" smtClean="0"/>
              <a:t>alignment</a:t>
            </a:r>
            <a:r>
              <a:rPr lang="fr-CH" dirty="0" smtClean="0"/>
              <a:t> </a:t>
            </a:r>
            <a:r>
              <a:rPr lang="fr-CH" dirty="0" err="1" smtClean="0"/>
              <a:t>from</a:t>
            </a:r>
            <a:r>
              <a:rPr lang="fr-CH" dirty="0" smtClean="0"/>
              <a:t> a </a:t>
            </a:r>
            <a:r>
              <a:rPr lang="fr-CH" dirty="0" err="1" smtClean="0"/>
              <a:t>parallel</a:t>
            </a:r>
            <a:r>
              <a:rPr lang="fr-CH" dirty="0" smtClean="0"/>
              <a:t> corpus</a:t>
            </a:r>
            <a:br>
              <a:rPr lang="fr-CH" dirty="0" smtClean="0"/>
            </a:br>
            <a:r>
              <a:rPr lang="fr-CH" dirty="0" smtClean="0"/>
              <a:t>(Zeman &amp; </a:t>
            </a:r>
            <a:r>
              <a:rPr lang="fr-CH" dirty="0" err="1" smtClean="0"/>
              <a:t>Resnik</a:t>
            </a:r>
            <a:r>
              <a:rPr lang="fr-CH" dirty="0" smtClean="0"/>
              <a:t> 2008)</a:t>
            </a:r>
          </a:p>
          <a:p>
            <a:pPr lvl="1"/>
            <a:r>
              <a:rPr lang="fr-CH" dirty="0" err="1" smtClean="0">
                <a:solidFill>
                  <a:srgbClr val="C00000"/>
                </a:solidFill>
              </a:rPr>
              <a:t>Generated</a:t>
            </a:r>
            <a:r>
              <a:rPr lang="fr-CH" dirty="0" smtClean="0">
                <a:solidFill>
                  <a:srgbClr val="C00000"/>
                </a:solidFill>
              </a:rPr>
              <a:t> by </a:t>
            </a:r>
            <a:r>
              <a:rPr lang="fr-CH" err="1" smtClean="0">
                <a:solidFill>
                  <a:srgbClr val="C00000"/>
                </a:solidFill>
              </a:rPr>
              <a:t>matching</a:t>
            </a:r>
            <a:r>
              <a:rPr lang="fr-CH" smtClean="0">
                <a:solidFill>
                  <a:srgbClr val="C00000"/>
                </a:solidFill>
              </a:rPr>
              <a:t> cognates</a:t>
            </a:r>
            <a:br>
              <a:rPr lang="fr-CH" smtClean="0">
                <a:solidFill>
                  <a:srgbClr val="C00000"/>
                </a:solidFill>
              </a:rPr>
            </a:br>
            <a:r>
              <a:rPr lang="fr-CH" sz="1800" smtClean="0">
                <a:solidFill>
                  <a:schemeClr val="bg1">
                    <a:lumMod val="50000"/>
                  </a:schemeClr>
                </a:solidFill>
              </a:rPr>
              <a:t>A. Feldman, J. Hana &amp; C. Brew (2006): </a:t>
            </a:r>
            <a:r>
              <a:rPr lang="fr-CH" sz="1800" i="1" smtClean="0">
                <a:solidFill>
                  <a:schemeClr val="bg1">
                    <a:lumMod val="50000"/>
                  </a:schemeClr>
                </a:solidFill>
              </a:rPr>
              <a:t>A cross-language approach to rapid creation of new morphosyntactically annotated resources.</a:t>
            </a:r>
            <a:r>
              <a:rPr lang="fr-CH" sz="1800" smtClean="0">
                <a:solidFill>
                  <a:schemeClr val="bg1">
                    <a:lumMod val="50000"/>
                  </a:schemeClr>
                </a:solidFill>
              </a:rPr>
              <a:t> LREC 2006.</a:t>
            </a:r>
          </a:p>
          <a:p>
            <a:r>
              <a:rPr lang="fr-CH" smtClean="0"/>
              <a:t>This </a:t>
            </a:r>
            <a:r>
              <a:rPr lang="fr-CH" dirty="0" err="1" smtClean="0"/>
              <a:t>is</a:t>
            </a:r>
            <a:r>
              <a:rPr lang="fr-CH" dirty="0" smtClean="0"/>
              <a:t> a </a:t>
            </a:r>
            <a:r>
              <a:rPr lang="fr-CH" dirty="0" err="1" smtClean="0"/>
              <a:t>whole</a:t>
            </a:r>
            <a:r>
              <a:rPr lang="fr-CH" dirty="0" smtClean="0"/>
              <a:t> area of </a:t>
            </a:r>
            <a:r>
              <a:rPr lang="fr-CH" err="1" smtClean="0"/>
              <a:t>research</a:t>
            </a:r>
            <a:r>
              <a:rPr lang="fr-CH" smtClean="0"/>
              <a:t>:</a:t>
            </a:r>
            <a:br>
              <a:rPr lang="fr-CH" smtClean="0"/>
            </a:br>
            <a:r>
              <a:rPr lang="fr-CH" i="1" smtClean="0"/>
              <a:t>Bilingual </a:t>
            </a:r>
            <a:r>
              <a:rPr lang="fr-CH" i="1" err="1" smtClean="0"/>
              <a:t>lexicon</a:t>
            </a:r>
            <a:r>
              <a:rPr lang="fr-CH" i="1" smtClean="0"/>
              <a:t> induction</a:t>
            </a:r>
            <a:endParaRPr lang="fr-CH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53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91308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Relexicalization using morphological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Train a tagger on </a:t>
            </a:r>
            <a:r>
              <a:rPr lang="fr-CH" dirty="0" err="1" smtClean="0"/>
              <a:t>annotated</a:t>
            </a:r>
            <a:r>
              <a:rPr lang="fr-CH" dirty="0" smtClean="0"/>
              <a:t> HRL data</a:t>
            </a:r>
          </a:p>
          <a:p>
            <a:pPr lvl="1"/>
            <a:r>
              <a:rPr lang="fr-CH" dirty="0" smtClean="0"/>
              <a:t>Tag-</a:t>
            </a:r>
            <a:r>
              <a:rPr lang="fr-CH" dirty="0" err="1" smtClean="0"/>
              <a:t>word</a:t>
            </a:r>
            <a:r>
              <a:rPr lang="fr-CH" dirty="0" smtClean="0"/>
              <a:t> associations</a:t>
            </a:r>
          </a:p>
          <a:p>
            <a:pPr lvl="1"/>
            <a:r>
              <a:rPr lang="fr-CH" dirty="0" smtClean="0"/>
              <a:t>Tag </a:t>
            </a:r>
            <a:r>
              <a:rPr lang="fr-CH" dirty="0" err="1" smtClean="0"/>
              <a:t>sequences</a:t>
            </a:r>
            <a:endParaRPr lang="fr-CH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54</a:t>
            </a:fld>
            <a:endParaRPr lang="fr-CH"/>
          </a:p>
        </p:txBody>
      </p:sp>
      <p:sp>
        <p:nvSpPr>
          <p:cNvPr id="5" name="TextBox 4"/>
          <p:cNvSpPr txBox="1"/>
          <p:nvPr/>
        </p:nvSpPr>
        <p:spPr>
          <a:xfrm>
            <a:off x="539552" y="5376177"/>
            <a:ext cx="345638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smtClean="0"/>
              <a:t>DT NC		156</a:t>
            </a:r>
          </a:p>
          <a:p>
            <a:r>
              <a:rPr lang="fr-CH" dirty="0" smtClean="0"/>
              <a:t>DT AQ		  23</a:t>
            </a:r>
          </a:p>
          <a:p>
            <a:r>
              <a:rPr lang="fr-CH" dirty="0" smtClean="0"/>
              <a:t>AQ NC		  34</a:t>
            </a:r>
          </a:p>
          <a:p>
            <a:r>
              <a:rPr lang="fr-CH" dirty="0" smtClean="0"/>
              <a:t>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552" y="3210489"/>
            <a:ext cx="3456384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err="1" smtClean="0"/>
              <a:t>ecologista</a:t>
            </a:r>
            <a:r>
              <a:rPr lang="fr-CH" dirty="0" smtClean="0"/>
              <a:t>	AQ 5</a:t>
            </a:r>
            <a:endParaRPr lang="fr-CH" dirty="0"/>
          </a:p>
          <a:p>
            <a:r>
              <a:rPr lang="fr-CH" dirty="0" err="1" smtClean="0"/>
              <a:t>ecologistas</a:t>
            </a:r>
            <a:r>
              <a:rPr lang="fr-CH" dirty="0" smtClean="0"/>
              <a:t>	AQ 4	NC 1</a:t>
            </a:r>
            <a:endParaRPr lang="fr-CH" dirty="0"/>
          </a:p>
          <a:p>
            <a:r>
              <a:rPr lang="fr-CH" dirty="0" err="1" smtClean="0"/>
              <a:t>ecología</a:t>
            </a:r>
            <a:r>
              <a:rPr lang="fr-CH" dirty="0" smtClean="0"/>
              <a:t>		NC 3</a:t>
            </a:r>
            <a:endParaRPr lang="fr-CH" dirty="0"/>
          </a:p>
          <a:p>
            <a:r>
              <a:rPr lang="fr-CH" dirty="0" err="1" smtClean="0"/>
              <a:t>ecológica</a:t>
            </a:r>
            <a:r>
              <a:rPr lang="fr-CH" smtClean="0"/>
              <a:t>	AQ </a:t>
            </a:r>
            <a:r>
              <a:rPr lang="fr-CH" dirty="0" smtClean="0"/>
              <a:t>3</a:t>
            </a:r>
            <a:endParaRPr lang="fr-CH" dirty="0"/>
          </a:p>
          <a:p>
            <a:r>
              <a:rPr lang="fr-CH" dirty="0" err="1" smtClean="0"/>
              <a:t>ecológicas</a:t>
            </a:r>
            <a:r>
              <a:rPr lang="fr-CH" dirty="0" smtClean="0"/>
              <a:t>	AQ 1</a:t>
            </a:r>
            <a:endParaRPr lang="fr-CH" dirty="0"/>
          </a:p>
          <a:p>
            <a:r>
              <a:rPr lang="fr-CH" dirty="0" err="1" smtClean="0"/>
              <a:t>ecológico</a:t>
            </a:r>
            <a:r>
              <a:rPr lang="fr-CH" smtClean="0"/>
              <a:t>	AQ </a:t>
            </a:r>
            <a:r>
              <a:rPr lang="fr-CH" dirty="0" smtClean="0"/>
              <a:t>8</a:t>
            </a:r>
            <a:endParaRPr lang="fr-CH" dirty="0"/>
          </a:p>
          <a:p>
            <a:r>
              <a:rPr lang="fr-CH" dirty="0" err="1" smtClean="0"/>
              <a:t>ecológicos</a:t>
            </a:r>
            <a:r>
              <a:rPr lang="fr-CH" dirty="0" smtClean="0"/>
              <a:t>	AQ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44008" y="3210488"/>
            <a:ext cx="3456384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/>
              <a:t>tamién	</a:t>
            </a:r>
            <a:r>
              <a:rPr lang="pt-BR" smtClean="0"/>
              <a:t>	RG 257	RN </a:t>
            </a:r>
            <a:r>
              <a:rPr lang="pt-BR"/>
              <a:t>257</a:t>
            </a:r>
          </a:p>
          <a:p>
            <a:r>
              <a:rPr lang="pt-BR"/>
              <a:t>sieglu	</a:t>
            </a:r>
            <a:r>
              <a:rPr lang="pt-BR" smtClean="0"/>
              <a:t>	NC </a:t>
            </a:r>
            <a:r>
              <a:rPr lang="pt-BR"/>
              <a:t>35</a:t>
            </a:r>
          </a:p>
          <a:p>
            <a:r>
              <a:rPr lang="pt-BR"/>
              <a:t>ecolochía </a:t>
            </a:r>
            <a:r>
              <a:rPr lang="pt-BR" smtClean="0"/>
              <a:t>	NC 23	VS </a:t>
            </a:r>
            <a:r>
              <a:rPr lang="pt-BR"/>
              <a:t>23</a:t>
            </a:r>
          </a:p>
          <a:p>
            <a:r>
              <a:rPr lang="pt-BR"/>
              <a:t>dende	</a:t>
            </a:r>
            <a:r>
              <a:rPr lang="pt-BR" smtClean="0"/>
              <a:t>	RG 18	SN </a:t>
            </a:r>
            <a:r>
              <a:rPr lang="pt-BR"/>
              <a:t>18</a:t>
            </a:r>
          </a:p>
          <a:p>
            <a:r>
              <a:rPr lang="pt-BR"/>
              <a:t>primer	</a:t>
            </a:r>
            <a:r>
              <a:rPr lang="pt-BR" smtClean="0"/>
              <a:t>	AQ 14	AO </a:t>
            </a:r>
            <a:r>
              <a:rPr lang="pt-BR"/>
              <a:t>14</a:t>
            </a:r>
          </a:p>
          <a:p>
            <a:r>
              <a:rPr lang="pt-BR"/>
              <a:t>Asturies	</a:t>
            </a:r>
            <a:r>
              <a:rPr lang="pt-BR" smtClean="0"/>
              <a:t>	NP </a:t>
            </a:r>
            <a:r>
              <a:rPr lang="pt-BR"/>
              <a:t>46</a:t>
            </a:r>
          </a:p>
          <a:p>
            <a:r>
              <a:rPr lang="pt-BR"/>
              <a:t>asturianu	</a:t>
            </a:r>
            <a:r>
              <a:rPr lang="pt-BR" smtClean="0"/>
              <a:t>	AQ 79</a:t>
            </a:r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788024" y="2273508"/>
            <a:ext cx="3045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000" smtClean="0"/>
              <a:t>→ Replace with LRL words</a:t>
            </a:r>
            <a:endParaRPr lang="fr-CH" sz="20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4788024" y="2665486"/>
            <a:ext cx="22041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000" dirty="0" smtClean="0"/>
              <a:t>→ </a:t>
            </a:r>
            <a:r>
              <a:rPr lang="fr-CH" sz="2000" dirty="0" err="1" smtClean="0"/>
              <a:t>Keep</a:t>
            </a:r>
            <a:r>
              <a:rPr lang="fr-CH" sz="2000" dirty="0" smtClean="0"/>
              <a:t> </a:t>
            </a:r>
            <a:r>
              <a:rPr lang="fr-CH" sz="2000" dirty="0" err="1" smtClean="0"/>
              <a:t>unchanged</a:t>
            </a:r>
            <a:endParaRPr lang="fr-CH" sz="20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4644008" y="5373216"/>
            <a:ext cx="345638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smtClean="0"/>
              <a:t>DT NC		156</a:t>
            </a:r>
          </a:p>
          <a:p>
            <a:r>
              <a:rPr lang="fr-CH" dirty="0" smtClean="0"/>
              <a:t>DT AQ		  23</a:t>
            </a:r>
          </a:p>
          <a:p>
            <a:r>
              <a:rPr lang="fr-CH" dirty="0" smtClean="0"/>
              <a:t>AQ NC		  34</a:t>
            </a:r>
          </a:p>
          <a:p>
            <a:r>
              <a:rPr lang="fr-CH" dirty="0" smtClean="0"/>
              <a:t>…</a:t>
            </a:r>
            <a:endParaRPr lang="en-US" dirty="0"/>
          </a:p>
        </p:txBody>
      </p:sp>
      <p:sp>
        <p:nvSpPr>
          <p:cNvPr id="11" name="Rounded Rectangular Callout 10"/>
          <p:cNvSpPr/>
          <p:nvPr/>
        </p:nvSpPr>
        <p:spPr>
          <a:xfrm>
            <a:off x="934395" y="5705161"/>
            <a:ext cx="3385577" cy="695639"/>
          </a:xfrm>
          <a:prstGeom prst="wedgeRoundRectCallout">
            <a:avLst>
              <a:gd name="adj1" fmla="val 68487"/>
              <a:gd name="adj2" fmla="val -162932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Tag associations </a:t>
            </a:r>
            <a:r>
              <a:rPr lang="fr-CH" dirty="0" err="1" smtClean="0"/>
              <a:t>guessed</a:t>
            </a:r>
            <a:r>
              <a:rPr lang="fr-CH" dirty="0" smtClean="0"/>
              <a:t> </a:t>
            </a:r>
            <a:r>
              <a:rPr lang="fr-CH" err="1" smtClean="0"/>
              <a:t>with</a:t>
            </a:r>
            <a:r>
              <a:rPr lang="fr-CH" smtClean="0"/>
              <a:t> a </a:t>
            </a:r>
            <a:r>
              <a:rPr lang="fr-CH" dirty="0" smtClean="0"/>
              <a:t>«</a:t>
            </a:r>
            <a:r>
              <a:rPr lang="fr-CH" dirty="0" err="1" smtClean="0"/>
              <a:t>morphological</a:t>
            </a:r>
            <a:r>
              <a:rPr lang="fr-CH" dirty="0" smtClean="0"/>
              <a:t> </a:t>
            </a:r>
            <a:r>
              <a:rPr lang="fr-CH" dirty="0" err="1" smtClean="0"/>
              <a:t>analyzer</a:t>
            </a:r>
            <a:r>
              <a:rPr lang="fr-CH" dirty="0" smtClean="0"/>
              <a:t>»</a:t>
            </a:r>
            <a:endParaRPr lang="en-US" dirty="0"/>
          </a:p>
        </p:txBody>
      </p:sp>
      <p:sp>
        <p:nvSpPr>
          <p:cNvPr id="12" name="Rounded Rectangular Callout 11"/>
          <p:cNvSpPr/>
          <p:nvPr/>
        </p:nvSpPr>
        <p:spPr>
          <a:xfrm>
            <a:off x="4679950" y="5705161"/>
            <a:ext cx="3601275" cy="680078"/>
          </a:xfrm>
          <a:prstGeom prst="wedgeRoundRectCallout">
            <a:avLst>
              <a:gd name="adj1" fmla="val -22813"/>
              <a:gd name="adj2" fmla="val -172238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 smtClean="0"/>
              <a:t>Word </a:t>
            </a:r>
            <a:r>
              <a:rPr lang="fr-CH" dirty="0" err="1" smtClean="0"/>
              <a:t>list</a:t>
            </a:r>
            <a:r>
              <a:rPr lang="fr-CH" dirty="0" smtClean="0"/>
              <a:t> + </a:t>
            </a:r>
            <a:r>
              <a:rPr lang="fr-CH" dirty="0" err="1" smtClean="0"/>
              <a:t>frequencies</a:t>
            </a:r>
            <a:r>
              <a:rPr lang="fr-CH" dirty="0" smtClean="0"/>
              <a:t> </a:t>
            </a:r>
            <a:r>
              <a:rPr lang="fr-CH" dirty="0" err="1" smtClean="0"/>
              <a:t>extracted</a:t>
            </a:r>
            <a:r>
              <a:rPr lang="fr-CH" dirty="0" smtClean="0"/>
              <a:t> </a:t>
            </a:r>
            <a:r>
              <a:rPr lang="fr-CH" dirty="0" err="1" smtClean="0"/>
              <a:t>from</a:t>
            </a:r>
            <a:r>
              <a:rPr lang="fr-CH" dirty="0" smtClean="0"/>
              <a:t> </a:t>
            </a:r>
            <a:r>
              <a:rPr lang="fr-CH" dirty="0" err="1" smtClean="0"/>
              <a:t>monolingual</a:t>
            </a:r>
            <a:r>
              <a:rPr lang="fr-CH" dirty="0" smtClean="0"/>
              <a:t> corpus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539552" y="3210488"/>
            <a:ext cx="3456384" cy="203132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39552" y="3210488"/>
            <a:ext cx="3456384" cy="203132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49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0" grpId="0" animBg="1"/>
      <p:bldP spid="11" grpId="0" animBg="1"/>
      <p:bldP spid="12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Relexicalization using morphological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Train a tagger on </a:t>
            </a:r>
            <a:r>
              <a:rPr lang="fr-CH" dirty="0" err="1" smtClean="0"/>
              <a:t>annotated</a:t>
            </a:r>
            <a:r>
              <a:rPr lang="fr-CH" dirty="0" smtClean="0"/>
              <a:t> HRL data</a:t>
            </a:r>
          </a:p>
          <a:p>
            <a:pPr lvl="1"/>
            <a:r>
              <a:rPr lang="fr-CH" dirty="0" smtClean="0"/>
              <a:t>Tag-</a:t>
            </a:r>
            <a:r>
              <a:rPr lang="fr-CH" dirty="0" err="1" smtClean="0"/>
              <a:t>word</a:t>
            </a:r>
            <a:r>
              <a:rPr lang="fr-CH" dirty="0" smtClean="0"/>
              <a:t> associations</a:t>
            </a:r>
          </a:p>
          <a:p>
            <a:pPr lvl="1"/>
            <a:r>
              <a:rPr lang="fr-CH" dirty="0" smtClean="0"/>
              <a:t>Tag </a:t>
            </a:r>
            <a:r>
              <a:rPr lang="fr-CH" dirty="0" err="1" smtClean="0"/>
              <a:t>sequences</a:t>
            </a:r>
            <a:endParaRPr lang="fr-CH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55</a:t>
            </a:fld>
            <a:endParaRPr lang="fr-CH"/>
          </a:p>
        </p:txBody>
      </p:sp>
      <p:sp>
        <p:nvSpPr>
          <p:cNvPr id="5" name="TextBox 4"/>
          <p:cNvSpPr txBox="1"/>
          <p:nvPr/>
        </p:nvSpPr>
        <p:spPr>
          <a:xfrm>
            <a:off x="539552" y="5376177"/>
            <a:ext cx="345638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smtClean="0"/>
              <a:t>DT NC		156</a:t>
            </a:r>
          </a:p>
          <a:p>
            <a:r>
              <a:rPr lang="fr-CH" dirty="0" smtClean="0"/>
              <a:t>DT AQ		  23</a:t>
            </a:r>
          </a:p>
          <a:p>
            <a:r>
              <a:rPr lang="fr-CH" dirty="0" smtClean="0"/>
              <a:t>AQ NC		  34</a:t>
            </a:r>
          </a:p>
          <a:p>
            <a:r>
              <a:rPr lang="fr-CH" dirty="0" smtClean="0"/>
              <a:t>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552" y="3210489"/>
            <a:ext cx="3456384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err="1" smtClean="0"/>
              <a:t>ecologista</a:t>
            </a:r>
            <a:r>
              <a:rPr lang="fr-CH" dirty="0" smtClean="0"/>
              <a:t>	AQ 5</a:t>
            </a:r>
            <a:endParaRPr lang="fr-CH" dirty="0"/>
          </a:p>
          <a:p>
            <a:r>
              <a:rPr lang="fr-CH" dirty="0" err="1" smtClean="0"/>
              <a:t>ecologistas</a:t>
            </a:r>
            <a:r>
              <a:rPr lang="fr-CH" dirty="0" smtClean="0"/>
              <a:t>	AQ 4	NC 1</a:t>
            </a:r>
            <a:endParaRPr lang="fr-CH" dirty="0"/>
          </a:p>
          <a:p>
            <a:r>
              <a:rPr lang="fr-CH" dirty="0" err="1" smtClean="0"/>
              <a:t>ecología</a:t>
            </a:r>
            <a:r>
              <a:rPr lang="fr-CH" dirty="0" smtClean="0"/>
              <a:t>		NC 3</a:t>
            </a:r>
            <a:endParaRPr lang="fr-CH" dirty="0"/>
          </a:p>
          <a:p>
            <a:r>
              <a:rPr lang="fr-CH" dirty="0" err="1" smtClean="0"/>
              <a:t>ecológica</a:t>
            </a:r>
            <a:r>
              <a:rPr lang="fr-CH" smtClean="0"/>
              <a:t>	AQ </a:t>
            </a:r>
            <a:r>
              <a:rPr lang="fr-CH" dirty="0" smtClean="0"/>
              <a:t>3</a:t>
            </a:r>
            <a:endParaRPr lang="fr-CH" dirty="0"/>
          </a:p>
          <a:p>
            <a:r>
              <a:rPr lang="fr-CH" dirty="0" err="1" smtClean="0"/>
              <a:t>ecológicas</a:t>
            </a:r>
            <a:r>
              <a:rPr lang="fr-CH" dirty="0" smtClean="0"/>
              <a:t>	AQ 1</a:t>
            </a:r>
            <a:endParaRPr lang="fr-CH" dirty="0"/>
          </a:p>
          <a:p>
            <a:r>
              <a:rPr lang="fr-CH" dirty="0" err="1" smtClean="0"/>
              <a:t>ecológico</a:t>
            </a:r>
            <a:r>
              <a:rPr lang="fr-CH" smtClean="0"/>
              <a:t>	AQ </a:t>
            </a:r>
            <a:r>
              <a:rPr lang="fr-CH" dirty="0" smtClean="0"/>
              <a:t>8</a:t>
            </a:r>
            <a:endParaRPr lang="fr-CH" dirty="0"/>
          </a:p>
          <a:p>
            <a:r>
              <a:rPr lang="fr-CH" dirty="0" err="1" smtClean="0"/>
              <a:t>ecológicos</a:t>
            </a:r>
            <a:r>
              <a:rPr lang="fr-CH" dirty="0" smtClean="0"/>
              <a:t>	AQ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44008" y="3210488"/>
            <a:ext cx="3456384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/>
              <a:t>tamién	</a:t>
            </a:r>
            <a:r>
              <a:rPr lang="pt-BR" smtClean="0"/>
              <a:t>	RG 257	RN </a:t>
            </a:r>
            <a:r>
              <a:rPr lang="pt-BR"/>
              <a:t>257</a:t>
            </a:r>
          </a:p>
          <a:p>
            <a:r>
              <a:rPr lang="pt-BR"/>
              <a:t>sieglu	</a:t>
            </a:r>
            <a:r>
              <a:rPr lang="pt-BR" smtClean="0"/>
              <a:t>	NC </a:t>
            </a:r>
            <a:r>
              <a:rPr lang="pt-BR"/>
              <a:t>35</a:t>
            </a:r>
          </a:p>
          <a:p>
            <a:r>
              <a:rPr lang="pt-BR"/>
              <a:t>ecolochía </a:t>
            </a:r>
            <a:r>
              <a:rPr lang="pt-BR" smtClean="0"/>
              <a:t>	</a:t>
            </a:r>
            <a:r>
              <a:rPr lang="pt-BR" smtClean="0">
                <a:solidFill>
                  <a:schemeClr val="accent2">
                    <a:lumMod val="75000"/>
                  </a:schemeClr>
                </a:solidFill>
              </a:rPr>
              <a:t>NC 23	VS </a:t>
            </a:r>
            <a:r>
              <a:rPr lang="pt-BR">
                <a:solidFill>
                  <a:schemeClr val="accent2">
                    <a:lumMod val="75000"/>
                  </a:schemeClr>
                </a:solidFill>
              </a:rPr>
              <a:t>23</a:t>
            </a:r>
          </a:p>
          <a:p>
            <a:r>
              <a:rPr lang="pt-BR"/>
              <a:t>dende	</a:t>
            </a:r>
            <a:r>
              <a:rPr lang="pt-BR" smtClean="0"/>
              <a:t>	RG 18	SN </a:t>
            </a:r>
            <a:r>
              <a:rPr lang="pt-BR"/>
              <a:t>18</a:t>
            </a:r>
          </a:p>
          <a:p>
            <a:r>
              <a:rPr lang="pt-BR"/>
              <a:t>primer	</a:t>
            </a:r>
            <a:r>
              <a:rPr lang="pt-BR" smtClean="0"/>
              <a:t>	AQ 14	AO </a:t>
            </a:r>
            <a:r>
              <a:rPr lang="pt-BR"/>
              <a:t>14</a:t>
            </a:r>
          </a:p>
          <a:p>
            <a:r>
              <a:rPr lang="pt-BR"/>
              <a:t>Asturies	</a:t>
            </a:r>
            <a:r>
              <a:rPr lang="pt-BR" smtClean="0"/>
              <a:t>	NP </a:t>
            </a:r>
            <a:r>
              <a:rPr lang="pt-BR"/>
              <a:t>46</a:t>
            </a:r>
          </a:p>
          <a:p>
            <a:r>
              <a:rPr lang="pt-BR"/>
              <a:t>asturianu	</a:t>
            </a:r>
            <a:r>
              <a:rPr lang="pt-BR" smtClean="0"/>
              <a:t>	AQ 79</a:t>
            </a:r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788024" y="2273508"/>
            <a:ext cx="3045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000" smtClean="0"/>
              <a:t>→ Replace with LRL words</a:t>
            </a:r>
            <a:endParaRPr lang="fr-CH" sz="20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4788024" y="2665486"/>
            <a:ext cx="22041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000" dirty="0" smtClean="0"/>
              <a:t>→ </a:t>
            </a:r>
            <a:r>
              <a:rPr lang="fr-CH" sz="2000" dirty="0" err="1" smtClean="0"/>
              <a:t>Keep</a:t>
            </a:r>
            <a:r>
              <a:rPr lang="fr-CH" sz="2000" dirty="0" smtClean="0"/>
              <a:t> </a:t>
            </a:r>
            <a:r>
              <a:rPr lang="fr-CH" sz="2000" dirty="0" err="1" smtClean="0"/>
              <a:t>unchanged</a:t>
            </a:r>
            <a:endParaRPr lang="fr-CH" sz="20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4644008" y="5373216"/>
            <a:ext cx="345638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smtClean="0"/>
              <a:t>DT NC		156</a:t>
            </a:r>
          </a:p>
          <a:p>
            <a:r>
              <a:rPr lang="fr-CH" dirty="0" smtClean="0"/>
              <a:t>DT AQ		  23</a:t>
            </a:r>
          </a:p>
          <a:p>
            <a:r>
              <a:rPr lang="fr-CH" dirty="0" smtClean="0"/>
              <a:t>AQ NC		  34</a:t>
            </a:r>
          </a:p>
          <a:p>
            <a:r>
              <a:rPr lang="fr-CH" dirty="0" smtClean="0"/>
              <a:t>…</a:t>
            </a:r>
            <a:endParaRPr lang="en-US" dirty="0"/>
          </a:p>
        </p:txBody>
      </p:sp>
      <p:sp>
        <p:nvSpPr>
          <p:cNvPr id="12" name="Rounded Rectangular Callout 11"/>
          <p:cNvSpPr/>
          <p:nvPr/>
        </p:nvSpPr>
        <p:spPr>
          <a:xfrm>
            <a:off x="4679950" y="5705161"/>
            <a:ext cx="3601275" cy="680078"/>
          </a:xfrm>
          <a:prstGeom prst="wedgeRoundRectCallout">
            <a:avLst>
              <a:gd name="adj1" fmla="val 8326"/>
              <a:gd name="adj2" fmla="val -215365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mtClean="0"/>
              <a:t>Uniform frequencies for ambiguous words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539552" y="3210488"/>
            <a:ext cx="3456384" cy="203132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39552" y="3210488"/>
            <a:ext cx="3456384" cy="203132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701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0" grpId="0" animBg="1"/>
      <p:bldP spid="1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Relexicalization using</a:t>
            </a:r>
            <a:br>
              <a:rPr lang="fr-CH" smtClean="0"/>
            </a:br>
            <a:r>
              <a:rPr lang="fr-CH" smtClean="0"/>
              <a:t>cognate 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Train a tagger on </a:t>
            </a:r>
            <a:r>
              <a:rPr lang="fr-CH" dirty="0" err="1" smtClean="0"/>
              <a:t>annotated</a:t>
            </a:r>
            <a:r>
              <a:rPr lang="fr-CH" dirty="0" smtClean="0"/>
              <a:t> HRL data</a:t>
            </a:r>
          </a:p>
          <a:p>
            <a:pPr lvl="1"/>
            <a:r>
              <a:rPr lang="fr-CH" dirty="0" smtClean="0"/>
              <a:t>Tag-</a:t>
            </a:r>
            <a:r>
              <a:rPr lang="fr-CH" dirty="0" err="1" smtClean="0"/>
              <a:t>word</a:t>
            </a:r>
            <a:r>
              <a:rPr lang="fr-CH" dirty="0" smtClean="0"/>
              <a:t> associations</a:t>
            </a:r>
          </a:p>
          <a:p>
            <a:pPr lvl="1"/>
            <a:r>
              <a:rPr lang="fr-CH" dirty="0" smtClean="0"/>
              <a:t>Tag </a:t>
            </a:r>
            <a:r>
              <a:rPr lang="fr-CH" dirty="0" err="1" smtClean="0"/>
              <a:t>sequences</a:t>
            </a:r>
            <a:endParaRPr lang="fr-CH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56</a:t>
            </a:fld>
            <a:endParaRPr lang="fr-CH"/>
          </a:p>
        </p:txBody>
      </p:sp>
      <p:sp>
        <p:nvSpPr>
          <p:cNvPr id="5" name="TextBox 4"/>
          <p:cNvSpPr txBox="1"/>
          <p:nvPr/>
        </p:nvSpPr>
        <p:spPr>
          <a:xfrm>
            <a:off x="539552" y="5376177"/>
            <a:ext cx="345638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smtClean="0"/>
              <a:t>DT NC		156</a:t>
            </a:r>
          </a:p>
          <a:p>
            <a:r>
              <a:rPr lang="fr-CH" dirty="0" smtClean="0"/>
              <a:t>DT AQ		  23</a:t>
            </a:r>
          </a:p>
          <a:p>
            <a:r>
              <a:rPr lang="fr-CH" dirty="0" smtClean="0"/>
              <a:t>AQ NC		  34</a:t>
            </a:r>
          </a:p>
          <a:p>
            <a:r>
              <a:rPr lang="fr-CH" dirty="0" smtClean="0"/>
              <a:t>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552" y="3210489"/>
            <a:ext cx="3456384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err="1" smtClean="0"/>
              <a:t>ecologista</a:t>
            </a:r>
            <a:r>
              <a:rPr lang="fr-CH" dirty="0" smtClean="0"/>
              <a:t>	AQ 5</a:t>
            </a:r>
            <a:endParaRPr lang="fr-CH" dirty="0"/>
          </a:p>
          <a:p>
            <a:r>
              <a:rPr lang="fr-CH" dirty="0" err="1" smtClean="0"/>
              <a:t>ecologistas</a:t>
            </a:r>
            <a:r>
              <a:rPr lang="fr-CH" dirty="0" smtClean="0"/>
              <a:t>	AQ 4	NC 1</a:t>
            </a:r>
            <a:endParaRPr lang="fr-CH" dirty="0"/>
          </a:p>
          <a:p>
            <a:r>
              <a:rPr lang="fr-CH" dirty="0" err="1" smtClean="0"/>
              <a:t>ecología</a:t>
            </a:r>
            <a:r>
              <a:rPr lang="fr-CH" dirty="0" smtClean="0"/>
              <a:t>		NC 3</a:t>
            </a:r>
            <a:endParaRPr lang="fr-CH" dirty="0"/>
          </a:p>
          <a:p>
            <a:r>
              <a:rPr lang="fr-CH" dirty="0" err="1" smtClean="0"/>
              <a:t>ecológica</a:t>
            </a:r>
            <a:r>
              <a:rPr lang="fr-CH" smtClean="0"/>
              <a:t>	AQ </a:t>
            </a:r>
            <a:r>
              <a:rPr lang="fr-CH" dirty="0" smtClean="0"/>
              <a:t>3</a:t>
            </a:r>
            <a:endParaRPr lang="fr-CH" dirty="0"/>
          </a:p>
          <a:p>
            <a:r>
              <a:rPr lang="fr-CH" dirty="0" err="1" smtClean="0"/>
              <a:t>ecológicas</a:t>
            </a:r>
            <a:r>
              <a:rPr lang="fr-CH" dirty="0" smtClean="0"/>
              <a:t>	AQ 1</a:t>
            </a:r>
            <a:endParaRPr lang="fr-CH" dirty="0"/>
          </a:p>
          <a:p>
            <a:r>
              <a:rPr lang="fr-CH" dirty="0" err="1" smtClean="0"/>
              <a:t>ecológico</a:t>
            </a:r>
            <a:r>
              <a:rPr lang="fr-CH" smtClean="0"/>
              <a:t>	AQ </a:t>
            </a:r>
            <a:r>
              <a:rPr lang="fr-CH" dirty="0" smtClean="0"/>
              <a:t>8</a:t>
            </a:r>
            <a:endParaRPr lang="fr-CH" dirty="0"/>
          </a:p>
          <a:p>
            <a:r>
              <a:rPr lang="fr-CH" dirty="0" err="1" smtClean="0"/>
              <a:t>ecológicos</a:t>
            </a:r>
            <a:r>
              <a:rPr lang="fr-CH" dirty="0" smtClean="0"/>
              <a:t>	AQ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44008" y="3210488"/>
            <a:ext cx="3456384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/>
              <a:t>tamién	</a:t>
            </a:r>
            <a:r>
              <a:rPr lang="pt-BR" smtClean="0"/>
              <a:t>	RG 257	RN </a:t>
            </a:r>
            <a:r>
              <a:rPr lang="pt-BR"/>
              <a:t>257</a:t>
            </a:r>
          </a:p>
          <a:p>
            <a:r>
              <a:rPr lang="pt-BR"/>
              <a:t>sieglu	</a:t>
            </a:r>
            <a:r>
              <a:rPr lang="pt-BR" smtClean="0"/>
              <a:t>	NC </a:t>
            </a:r>
            <a:r>
              <a:rPr lang="pt-BR"/>
              <a:t>35</a:t>
            </a:r>
          </a:p>
          <a:p>
            <a:r>
              <a:rPr lang="pt-BR">
                <a:solidFill>
                  <a:schemeClr val="accent2">
                    <a:lumMod val="75000"/>
                  </a:schemeClr>
                </a:solidFill>
              </a:rPr>
              <a:t>ecolochía </a:t>
            </a:r>
            <a:r>
              <a:rPr lang="pt-BR" smtClean="0">
                <a:solidFill>
                  <a:schemeClr val="accent2">
                    <a:lumMod val="75000"/>
                  </a:schemeClr>
                </a:solidFill>
              </a:rPr>
              <a:t>	NC 35	VS 12</a:t>
            </a:r>
            <a:endParaRPr lang="pt-BR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pt-BR"/>
              <a:t>dende	</a:t>
            </a:r>
            <a:r>
              <a:rPr lang="pt-BR" smtClean="0"/>
              <a:t>	RG 18	SN </a:t>
            </a:r>
            <a:r>
              <a:rPr lang="pt-BR"/>
              <a:t>18</a:t>
            </a:r>
          </a:p>
          <a:p>
            <a:r>
              <a:rPr lang="pt-BR"/>
              <a:t>primer	</a:t>
            </a:r>
            <a:r>
              <a:rPr lang="pt-BR" smtClean="0"/>
              <a:t>	AQ 14	AO </a:t>
            </a:r>
            <a:r>
              <a:rPr lang="pt-BR"/>
              <a:t>14</a:t>
            </a:r>
          </a:p>
          <a:p>
            <a:r>
              <a:rPr lang="pt-BR"/>
              <a:t>Asturies	</a:t>
            </a:r>
            <a:r>
              <a:rPr lang="pt-BR" smtClean="0"/>
              <a:t>	NP </a:t>
            </a:r>
            <a:r>
              <a:rPr lang="pt-BR"/>
              <a:t>46</a:t>
            </a:r>
          </a:p>
          <a:p>
            <a:r>
              <a:rPr lang="pt-BR"/>
              <a:t>asturianu	</a:t>
            </a:r>
            <a:r>
              <a:rPr lang="pt-BR" smtClean="0"/>
              <a:t>	AQ 79</a:t>
            </a:r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788024" y="2273508"/>
            <a:ext cx="3045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000" smtClean="0"/>
              <a:t>→ Replace with LRL words</a:t>
            </a:r>
            <a:endParaRPr lang="fr-CH" sz="20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4788024" y="2665486"/>
            <a:ext cx="22041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000" dirty="0" smtClean="0"/>
              <a:t>→ </a:t>
            </a:r>
            <a:r>
              <a:rPr lang="fr-CH" sz="2000" dirty="0" err="1" smtClean="0"/>
              <a:t>Keep</a:t>
            </a:r>
            <a:r>
              <a:rPr lang="fr-CH" sz="2000" dirty="0" smtClean="0"/>
              <a:t> </a:t>
            </a:r>
            <a:r>
              <a:rPr lang="fr-CH" sz="2000" dirty="0" err="1" smtClean="0"/>
              <a:t>unchanged</a:t>
            </a:r>
            <a:endParaRPr lang="fr-CH" sz="20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4644008" y="5373216"/>
            <a:ext cx="345638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 smtClean="0"/>
              <a:t>DT NC		156</a:t>
            </a:r>
          </a:p>
          <a:p>
            <a:r>
              <a:rPr lang="fr-CH" dirty="0" smtClean="0"/>
              <a:t>DT AQ		  23</a:t>
            </a:r>
          </a:p>
          <a:p>
            <a:r>
              <a:rPr lang="fr-CH" dirty="0" smtClean="0"/>
              <a:t>AQ NC		  34</a:t>
            </a:r>
          </a:p>
          <a:p>
            <a:r>
              <a:rPr lang="fr-CH" dirty="0" smtClean="0"/>
              <a:t>…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539552" y="3210488"/>
            <a:ext cx="3456384" cy="203132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39552" y="3210488"/>
            <a:ext cx="3456384" cy="203132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ular Callout 15"/>
          <p:cNvSpPr/>
          <p:nvPr/>
        </p:nvSpPr>
        <p:spPr>
          <a:xfrm>
            <a:off x="4679950" y="5373215"/>
            <a:ext cx="3601275" cy="1195725"/>
          </a:xfrm>
          <a:prstGeom prst="wedgeRoundRectCallout">
            <a:avLst>
              <a:gd name="adj1" fmla="val -10601"/>
              <a:gd name="adj2" fmla="val -160596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mtClean="0"/>
              <a:t>Formula for computing counts:</a:t>
            </a:r>
          </a:p>
          <a:p>
            <a:pPr algn="ctr"/>
            <a:endParaRPr lang="fr-CH"/>
          </a:p>
          <a:p>
            <a:pPr algn="ctr"/>
            <a:endParaRPr lang="en-US" smtClean="0"/>
          </a:p>
          <a:p>
            <a:pPr algn="ctr"/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6637" y="5733783"/>
            <a:ext cx="22479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06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0" grpId="0" animBg="1"/>
      <p:bldP spid="1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Feldman</a:t>
            </a:r>
            <a:r>
              <a:rPr lang="fr-CH" dirty="0" smtClean="0"/>
              <a:t> et al.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CH" dirty="0" smtClean="0"/>
              <a:t>Plain model </a:t>
            </a:r>
            <a:r>
              <a:rPr lang="fr-CH" dirty="0" err="1" smtClean="0"/>
              <a:t>transfer</a:t>
            </a:r>
            <a:r>
              <a:rPr lang="fr-CH" dirty="0" smtClean="0"/>
              <a:t> as </a:t>
            </a:r>
            <a:r>
              <a:rPr lang="fr-CH" dirty="0" err="1" smtClean="0"/>
              <a:t>baseline</a:t>
            </a:r>
            <a:endParaRPr lang="fr-CH" dirty="0" smtClean="0"/>
          </a:p>
          <a:p>
            <a:pPr lvl="1"/>
            <a:r>
              <a:rPr lang="fr-CH" dirty="0" err="1" smtClean="0"/>
              <a:t>Spanish</a:t>
            </a:r>
            <a:r>
              <a:rPr lang="fr-CH" dirty="0" smtClean="0"/>
              <a:t> tagger </a:t>
            </a:r>
            <a:r>
              <a:rPr lang="fr-CH" dirty="0" err="1" smtClean="0"/>
              <a:t>applied</a:t>
            </a:r>
            <a:r>
              <a:rPr lang="fr-CH" dirty="0" smtClean="0"/>
              <a:t> to Catalan:</a:t>
            </a:r>
            <a:r>
              <a:rPr lang="fr-CH" smtClean="0"/>
              <a:t>	</a:t>
            </a:r>
            <a:r>
              <a:rPr lang="fr-CH" smtClean="0">
                <a:solidFill>
                  <a:srgbClr val="0070C0"/>
                </a:solidFill>
              </a:rPr>
              <a:t>36.5</a:t>
            </a:r>
            <a:r>
              <a:rPr lang="fr-CH" dirty="0" smtClean="0">
                <a:solidFill>
                  <a:srgbClr val="0070C0"/>
                </a:solidFill>
              </a:rPr>
              <a:t>%</a:t>
            </a:r>
          </a:p>
          <a:p>
            <a:pPr lvl="1"/>
            <a:r>
              <a:rPr lang="fr-CH" dirty="0" err="1" smtClean="0"/>
              <a:t>Spanish</a:t>
            </a:r>
            <a:r>
              <a:rPr lang="fr-CH" dirty="0" smtClean="0"/>
              <a:t> tagger </a:t>
            </a:r>
            <a:r>
              <a:rPr lang="fr-CH" dirty="0" err="1" smtClean="0"/>
              <a:t>applied</a:t>
            </a:r>
            <a:r>
              <a:rPr lang="fr-CH" dirty="0" smtClean="0"/>
              <a:t> to </a:t>
            </a:r>
            <a:r>
              <a:rPr lang="fr-CH" dirty="0" err="1" smtClean="0"/>
              <a:t>Portuguese</a:t>
            </a:r>
            <a:r>
              <a:rPr lang="fr-CH" dirty="0" smtClean="0"/>
              <a:t>:</a:t>
            </a:r>
            <a:r>
              <a:rPr lang="fr-CH" smtClean="0"/>
              <a:t>	</a:t>
            </a:r>
            <a:r>
              <a:rPr lang="fr-CH" smtClean="0">
                <a:solidFill>
                  <a:srgbClr val="0070C0"/>
                </a:solidFill>
              </a:rPr>
              <a:t>56.9</a:t>
            </a:r>
            <a:r>
              <a:rPr lang="fr-CH" dirty="0" smtClean="0">
                <a:solidFill>
                  <a:srgbClr val="0070C0"/>
                </a:solidFill>
              </a:rPr>
              <a:t>%</a:t>
            </a:r>
          </a:p>
          <a:p>
            <a:pPr lvl="1"/>
            <a:r>
              <a:rPr lang="fr-CH" dirty="0" err="1" smtClean="0"/>
              <a:t>Czech</a:t>
            </a:r>
            <a:r>
              <a:rPr lang="fr-CH" dirty="0" smtClean="0"/>
              <a:t> tagger </a:t>
            </a:r>
            <a:r>
              <a:rPr lang="fr-CH" dirty="0" err="1" smtClean="0"/>
              <a:t>applied</a:t>
            </a:r>
            <a:r>
              <a:rPr lang="fr-CH" dirty="0" smtClean="0"/>
              <a:t> to </a:t>
            </a:r>
            <a:r>
              <a:rPr lang="fr-CH" dirty="0" err="1" smtClean="0"/>
              <a:t>Russian</a:t>
            </a:r>
            <a:r>
              <a:rPr lang="fr-CH" dirty="0" smtClean="0"/>
              <a:t>:</a:t>
            </a:r>
            <a:r>
              <a:rPr lang="fr-CH" smtClean="0"/>
              <a:t>	</a:t>
            </a:r>
            <a:r>
              <a:rPr lang="fr-CH" smtClean="0">
                <a:solidFill>
                  <a:srgbClr val="0070C0"/>
                </a:solidFill>
              </a:rPr>
              <a:t>45.6</a:t>
            </a:r>
            <a:r>
              <a:rPr lang="fr-CH" dirty="0" smtClean="0">
                <a:solidFill>
                  <a:srgbClr val="0070C0"/>
                </a:solidFill>
              </a:rPr>
              <a:t>%</a:t>
            </a:r>
            <a:endParaRPr lang="fr-CH" dirty="0">
              <a:solidFill>
                <a:srgbClr val="0070C0"/>
              </a:solidFill>
            </a:endParaRPr>
          </a:p>
          <a:p>
            <a:r>
              <a:rPr lang="fr-CH" dirty="0" err="1" smtClean="0"/>
              <a:t>Relexicalization</a:t>
            </a:r>
            <a:r>
              <a:rPr lang="fr-CH" dirty="0" smtClean="0"/>
              <a:t> </a:t>
            </a:r>
            <a:r>
              <a:rPr lang="fr-CH" dirty="0" err="1" smtClean="0"/>
              <a:t>using</a:t>
            </a:r>
            <a:r>
              <a:rPr lang="fr-CH" dirty="0" smtClean="0"/>
              <a:t> </a:t>
            </a:r>
            <a:r>
              <a:rPr lang="fr-CH" dirty="0" err="1" smtClean="0"/>
              <a:t>morphological</a:t>
            </a:r>
            <a:r>
              <a:rPr lang="fr-CH" dirty="0" smtClean="0"/>
              <a:t> </a:t>
            </a:r>
            <a:r>
              <a:rPr lang="fr-CH" dirty="0" err="1" smtClean="0"/>
              <a:t>analyzer</a:t>
            </a:r>
            <a:r>
              <a:rPr lang="fr-CH" dirty="0" smtClean="0"/>
              <a:t>:</a:t>
            </a:r>
          </a:p>
          <a:p>
            <a:pPr lvl="1"/>
            <a:r>
              <a:rPr lang="fr-CH" dirty="0" err="1" smtClean="0"/>
              <a:t>Spanish</a:t>
            </a:r>
            <a:r>
              <a:rPr lang="fr-CH" dirty="0" smtClean="0"/>
              <a:t>-Catalan:				</a:t>
            </a:r>
            <a:r>
              <a:rPr lang="fr-CH" dirty="0" smtClean="0">
                <a:solidFill>
                  <a:srgbClr val="0070C0"/>
                </a:solidFill>
              </a:rPr>
              <a:t>70.7%</a:t>
            </a:r>
          </a:p>
          <a:p>
            <a:pPr lvl="1"/>
            <a:r>
              <a:rPr lang="fr-CH" dirty="0" err="1" smtClean="0"/>
              <a:t>Spanish-Portuguese</a:t>
            </a:r>
            <a:r>
              <a:rPr lang="fr-CH" dirty="0" smtClean="0"/>
              <a:t>:			</a:t>
            </a:r>
            <a:r>
              <a:rPr lang="fr-CH" dirty="0" smtClean="0">
                <a:solidFill>
                  <a:srgbClr val="0070C0"/>
                </a:solidFill>
              </a:rPr>
              <a:t>77.2%</a:t>
            </a:r>
          </a:p>
          <a:p>
            <a:pPr lvl="1"/>
            <a:r>
              <a:rPr lang="fr-CH" dirty="0" err="1" smtClean="0"/>
              <a:t>Czech-Russian</a:t>
            </a:r>
            <a:r>
              <a:rPr lang="fr-CH" dirty="0" smtClean="0"/>
              <a:t>:				</a:t>
            </a:r>
            <a:r>
              <a:rPr lang="fr-CH" dirty="0" smtClean="0">
                <a:solidFill>
                  <a:srgbClr val="0070C0"/>
                </a:solidFill>
              </a:rPr>
              <a:t>78.6%</a:t>
            </a:r>
            <a:endParaRPr lang="fr-CH" dirty="0">
              <a:solidFill>
                <a:srgbClr val="0070C0"/>
              </a:solidFill>
            </a:endParaRPr>
          </a:p>
          <a:p>
            <a:r>
              <a:rPr lang="fr-CH" dirty="0" err="1" smtClean="0"/>
              <a:t>Relexicalization</a:t>
            </a:r>
            <a:r>
              <a:rPr lang="fr-CH" dirty="0" smtClean="0"/>
              <a:t> </a:t>
            </a:r>
            <a:r>
              <a:rPr lang="fr-CH" dirty="0" err="1" smtClean="0"/>
              <a:t>using</a:t>
            </a:r>
            <a:r>
              <a:rPr lang="fr-CH" dirty="0" smtClean="0"/>
              <a:t> </a:t>
            </a:r>
            <a:r>
              <a:rPr lang="fr-CH" dirty="0" err="1" smtClean="0"/>
              <a:t>cognates</a:t>
            </a:r>
            <a:r>
              <a:rPr lang="fr-CH" dirty="0" smtClean="0"/>
              <a:t>:</a:t>
            </a:r>
          </a:p>
          <a:p>
            <a:pPr lvl="1"/>
            <a:r>
              <a:rPr lang="fr-CH" dirty="0" err="1" smtClean="0"/>
              <a:t>Spanish</a:t>
            </a:r>
            <a:r>
              <a:rPr lang="fr-CH" dirty="0" smtClean="0"/>
              <a:t>-Catalan:				</a:t>
            </a:r>
            <a:r>
              <a:rPr lang="fr-CH" dirty="0" smtClean="0">
                <a:solidFill>
                  <a:srgbClr val="0070C0"/>
                </a:solidFill>
              </a:rPr>
              <a:t>75.2%</a:t>
            </a:r>
          </a:p>
          <a:p>
            <a:pPr lvl="1"/>
            <a:r>
              <a:rPr lang="fr-CH" dirty="0" err="1" smtClean="0"/>
              <a:t>Spanish-Portuguese</a:t>
            </a:r>
            <a:r>
              <a:rPr lang="fr-CH" dirty="0" smtClean="0"/>
              <a:t>:			</a:t>
            </a:r>
            <a:r>
              <a:rPr lang="fr-CH" dirty="0" smtClean="0">
                <a:solidFill>
                  <a:srgbClr val="0070C0"/>
                </a:solidFill>
              </a:rPr>
              <a:t>82.1%</a:t>
            </a:r>
          </a:p>
          <a:p>
            <a:pPr lvl="1"/>
            <a:r>
              <a:rPr lang="fr-CH" dirty="0" err="1" smtClean="0"/>
              <a:t>Czech-Russian</a:t>
            </a:r>
            <a:r>
              <a:rPr lang="fr-CH" dirty="0" smtClean="0"/>
              <a:t>:				</a:t>
            </a:r>
            <a:r>
              <a:rPr lang="fr-CH" dirty="0" smtClean="0">
                <a:solidFill>
                  <a:srgbClr val="0070C0"/>
                </a:solidFill>
              </a:rPr>
              <a:t>80.4%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A42FA-168E-4954-8197-86B18C7DB581}" type="slidenum">
              <a:rPr lang="fr-CH" smtClean="0"/>
              <a:t>57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5248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Model transfer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Assumptions regarding the linguistic proximity between HRL and LRL?</a:t>
            </a:r>
          </a:p>
          <a:p>
            <a:pPr lvl="1"/>
            <a:r>
              <a:rPr lang="en-US" smtClean="0"/>
              <a:t>Word order</a:t>
            </a:r>
          </a:p>
          <a:p>
            <a:pPr lvl="1"/>
            <a:r>
              <a:rPr lang="en-US" smtClean="0"/>
              <a:t>Polysemy</a:t>
            </a:r>
          </a:p>
          <a:p>
            <a:pPr lvl="1"/>
            <a:r>
              <a:rPr lang="en-US" smtClean="0"/>
              <a:t>Homonymy</a:t>
            </a:r>
          </a:p>
        </p:txBody>
      </p:sp>
    </p:spTree>
    <p:extLst>
      <p:ext uri="{BB962C8B-B14F-4D97-AF65-F5344CB8AC3E}">
        <p14:creationId xmlns:p14="http://schemas.microsoft.com/office/powerpoint/2010/main" val="375566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Tomorrow...</a:t>
            </a:r>
            <a:endParaRPr lang="fi-FI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2425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Overview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Plain model transfer:</a:t>
            </a:r>
          </a:p>
          <a:p>
            <a:pPr lvl="1"/>
            <a:r>
              <a:rPr lang="en-US" smtClean="0"/>
              <a:t>Pretend that languages A and B are in fact the same</a:t>
            </a:r>
          </a:p>
          <a:p>
            <a:pPr lvl="1"/>
            <a:r>
              <a:rPr lang="en-US" smtClean="0"/>
              <a:t>Train a model on A, apply it to B without change</a:t>
            </a:r>
          </a:p>
          <a:p>
            <a:r>
              <a:rPr lang="en-US" smtClean="0"/>
              <a:t>Delexicalisation:</a:t>
            </a:r>
          </a:p>
          <a:p>
            <a:pPr lvl="1"/>
            <a:r>
              <a:rPr lang="en-US" smtClean="0"/>
              <a:t>Train a model on A, remove all language-specific features (e.g. word forms) and replace them by language-independent features</a:t>
            </a:r>
          </a:p>
          <a:p>
            <a:r>
              <a:rPr lang="en-US" smtClean="0"/>
              <a:t>Relexicalisation:</a:t>
            </a:r>
          </a:p>
          <a:p>
            <a:pPr lvl="1"/>
            <a:r>
              <a:rPr lang="en-US" smtClean="0"/>
              <a:t>Train a model on A, replace all A-specific features by B-specific features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99000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Readings</a:t>
            </a:r>
            <a:endParaRPr lang="fi-FI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32044"/>
          </a:xfrm>
        </p:spPr>
        <p:txBody>
          <a:bodyPr>
            <a:normAutofit/>
          </a:bodyPr>
          <a:lstStyle/>
          <a:p>
            <a:r>
              <a:rPr lang="en-US" smtClean="0"/>
              <a:t>Yves </a:t>
            </a:r>
            <a:r>
              <a:rPr lang="en-US"/>
              <a:t>Scherrer &amp; Achim Rabus (2017): </a:t>
            </a:r>
            <a:r>
              <a:rPr lang="en-US" i="1"/>
              <a:t>Multi-source morphosyntactic tagging for Spoken Rusyn</a:t>
            </a:r>
            <a:r>
              <a:rPr lang="en-US" smtClean="0"/>
              <a:t>. Proceedings </a:t>
            </a:r>
            <a:r>
              <a:rPr lang="en-US"/>
              <a:t>of </a:t>
            </a:r>
            <a:r>
              <a:rPr lang="en-US" smtClean="0"/>
              <a:t>VarDial 2017.</a:t>
            </a:r>
          </a:p>
          <a:p>
            <a:pPr lvl="1"/>
            <a:r>
              <a:rPr lang="en-US" smtClean="0"/>
              <a:t>Plain model transfer using multiple high-resource languages</a:t>
            </a:r>
            <a:endParaRPr lang="en-US"/>
          </a:p>
          <a:p>
            <a:r>
              <a:rPr lang="en-US"/>
              <a:t>Delphine Bernhard &amp; Anne-Laure Ligozat (2013): </a:t>
            </a:r>
            <a:r>
              <a:rPr lang="en-US" i="1"/>
              <a:t>Hassle-free POS-Tagging for the Alsatian Dialects</a:t>
            </a:r>
            <a:r>
              <a:rPr lang="en-US" smtClean="0"/>
              <a:t>. In</a:t>
            </a:r>
            <a:r>
              <a:rPr lang="en-US"/>
              <a:t>: Marcos Zampieri &amp; Sascha Diwersy: Non-Standard Data Sources in Corpus Based-Research, Shaker, ZSM Studien</a:t>
            </a:r>
            <a:r>
              <a:rPr lang="en-US" smtClean="0"/>
              <a:t>.</a:t>
            </a:r>
          </a:p>
          <a:p>
            <a:pPr lvl="1"/>
            <a:r>
              <a:rPr lang="en-US" smtClean="0"/>
              <a:t>“Minimalistic relexicalization by hand”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61615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Overview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+mj-lt"/>
              </a:rPr>
              <a:t>Parallel corpora </a:t>
            </a:r>
            <a:r>
              <a:rPr lang="en-US" smtClean="0"/>
              <a:t>are not strictly required for model transfer methods, but...</a:t>
            </a:r>
          </a:p>
          <a:p>
            <a:pPr lvl="1"/>
            <a:r>
              <a:rPr lang="en-US" smtClean="0"/>
              <a:t>... they may be useful for finding language-independent features</a:t>
            </a:r>
          </a:p>
          <a:p>
            <a:pPr lvl="1"/>
            <a:r>
              <a:rPr lang="en-US" smtClean="0"/>
              <a:t>... they may be useful for matching A-specific with B-specific features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6862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Plain model transfer</a:t>
            </a:r>
            <a:br>
              <a:rPr lang="en-US" smtClean="0"/>
            </a:br>
            <a:r>
              <a:rPr lang="en-US" smtClean="0"/>
              <a:t>Tagging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Don’t even try it for unrelated languages...</a:t>
            </a:r>
            <a:endParaRPr lang="fi-FI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769555"/>
              </p:ext>
            </p:extLst>
          </p:nvPr>
        </p:nvGraphicFramePr>
        <p:xfrm>
          <a:off x="912964" y="2398554"/>
          <a:ext cx="7128292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918">
                  <a:extLst>
                    <a:ext uri="{9D8B030D-6E8A-4147-A177-3AD203B41FA5}">
                      <a16:colId xmlns:a16="http://schemas.microsoft.com/office/drawing/2014/main" val="3943861487"/>
                    </a:ext>
                  </a:extLst>
                </a:gridCol>
                <a:gridCol w="1981918">
                  <a:extLst>
                    <a:ext uri="{9D8B030D-6E8A-4147-A177-3AD203B41FA5}">
                      <a16:colId xmlns:a16="http://schemas.microsoft.com/office/drawing/2014/main" val="891896585"/>
                    </a:ext>
                  </a:extLst>
                </a:gridCol>
                <a:gridCol w="1582228">
                  <a:extLst>
                    <a:ext uri="{9D8B030D-6E8A-4147-A177-3AD203B41FA5}">
                      <a16:colId xmlns:a16="http://schemas.microsoft.com/office/drawing/2014/main" val="2040735749"/>
                    </a:ext>
                  </a:extLst>
                </a:gridCol>
                <a:gridCol w="1582228">
                  <a:extLst>
                    <a:ext uri="{9D8B030D-6E8A-4147-A177-3AD203B41FA5}">
                      <a16:colId xmlns:a16="http://schemas.microsoft.com/office/drawing/2014/main" val="994414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smtClean="0">
                          <a:latin typeface="+mj-lt"/>
                        </a:rPr>
                        <a:t>High-resource language</a:t>
                      </a:r>
                      <a:r>
                        <a:rPr lang="en-US" b="0" baseline="0" smtClean="0">
                          <a:latin typeface="+mj-lt"/>
                        </a:rPr>
                        <a:t> (A)</a:t>
                      </a:r>
                      <a:endParaRPr lang="fi-FI" b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smtClean="0">
                          <a:latin typeface="+mj-lt"/>
                        </a:rPr>
                        <a:t>“Low-resource” language (B)</a:t>
                      </a:r>
                      <a:endParaRPr lang="fi-FI" b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smtClean="0">
                          <a:latin typeface="+mj-lt"/>
                        </a:rPr>
                        <a:t>Accuracy</a:t>
                      </a:r>
                      <a:endParaRPr lang="fi-FI" b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smtClean="0">
                          <a:latin typeface="+mj-lt"/>
                        </a:rPr>
                        <a:t>Tagset size</a:t>
                      </a:r>
                      <a:endParaRPr lang="fi-FI" b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348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Spanish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Catalan</a:t>
                      </a:r>
                      <a:br>
                        <a:rPr lang="en-US" smtClean="0"/>
                      </a:br>
                      <a:r>
                        <a:rPr lang="en-US" smtClean="0"/>
                        <a:t>Aragonese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58%</a:t>
                      </a:r>
                    </a:p>
                    <a:p>
                      <a:pPr algn="ctr"/>
                      <a:r>
                        <a:rPr lang="en-US" smtClean="0"/>
                        <a:t>72%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42</a:t>
                      </a:r>
                      <a:endParaRPr lang="fi-FI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132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German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Dutch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24%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55</a:t>
                      </a:r>
                      <a:endParaRPr lang="fi-FI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827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Czech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Slovak</a:t>
                      </a:r>
                      <a:br>
                        <a:rPr lang="en-US" smtClean="0"/>
                      </a:br>
                      <a:r>
                        <a:rPr lang="en-US" smtClean="0"/>
                        <a:t>Polish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81%</a:t>
                      </a:r>
                    </a:p>
                    <a:p>
                      <a:pPr algn="ctr"/>
                      <a:r>
                        <a:rPr lang="en-US" smtClean="0"/>
                        <a:t>66%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57</a:t>
                      </a:r>
                      <a:endParaRPr lang="fi-FI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161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Slovak (+Translit.)</a:t>
                      </a:r>
                    </a:p>
                    <a:p>
                      <a:r>
                        <a:rPr lang="en-US" smtClean="0"/>
                        <a:t>Polish (+Translit.)</a:t>
                      </a:r>
                    </a:p>
                    <a:p>
                      <a:r>
                        <a:rPr lang="en-US" smtClean="0"/>
                        <a:t>Ukrainian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mtClean="0"/>
                    </a:p>
                    <a:p>
                      <a:r>
                        <a:rPr lang="en-US" smtClean="0"/>
                        <a:t>Rusyn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43%</a:t>
                      </a:r>
                    </a:p>
                    <a:p>
                      <a:pPr algn="ctr"/>
                      <a:r>
                        <a:rPr lang="en-US" smtClean="0"/>
                        <a:t>50%</a:t>
                      </a:r>
                    </a:p>
                    <a:p>
                      <a:pPr algn="ctr"/>
                      <a:r>
                        <a:rPr lang="en-US" smtClean="0"/>
                        <a:t>63%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657</a:t>
                      </a:r>
                    </a:p>
                    <a:p>
                      <a:pPr algn="ctr"/>
                      <a:r>
                        <a:rPr lang="en-US" smtClean="0"/>
                        <a:t>920</a:t>
                      </a:r>
                    </a:p>
                    <a:p>
                      <a:pPr algn="ctr"/>
                      <a:r>
                        <a:rPr lang="en-US" smtClean="0"/>
                        <a:t>1040</a:t>
                      </a:r>
                      <a:endParaRPr lang="fi-FI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65946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12964" y="5699909"/>
            <a:ext cx="71282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Scherrer</a:t>
            </a: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, Y. (2014</a:t>
            </a:r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):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Unsupervised adaptation of supervised part-of-speech taggers for closely related languages</a:t>
            </a:r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Proceedings of </a:t>
            </a:r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the VarDial Workshop 2014.</a:t>
            </a:r>
            <a:endParaRPr lang="en-US" sz="140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Scherrer</a:t>
            </a: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, Y</a:t>
            </a:r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&amp; Rabus, A. (2017</a:t>
            </a:r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):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Multi-source morphosyntactic tagging for Spoken </a:t>
            </a:r>
            <a:r>
              <a:rPr lang="en-US" sz="1400" i="1" smtClean="0">
                <a:solidFill>
                  <a:schemeClr val="bg1">
                    <a:lumMod val="50000"/>
                  </a:schemeClr>
                </a:solidFill>
              </a:rPr>
              <a:t>Rusyn</a:t>
            </a:r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. Proceedings </a:t>
            </a: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of </a:t>
            </a:r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the VarDial Workshop 2017.</a:t>
            </a:r>
            <a:endParaRPr lang="fi-FI" sz="14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339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Plain model transfer</a:t>
            </a:r>
            <a:br>
              <a:rPr lang="en-US" smtClean="0"/>
            </a:br>
            <a:r>
              <a:rPr lang="en-US" smtClean="0"/>
              <a:t>Dependency parsing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VarDial 2017 shared task on cross-lingual dependency parsing – Baselines:</a:t>
            </a:r>
            <a:endParaRPr lang="en-US"/>
          </a:p>
          <a:p>
            <a:endParaRPr lang="en-US" smtClean="0"/>
          </a:p>
          <a:p>
            <a:endParaRPr lang="en-US"/>
          </a:p>
          <a:p>
            <a:endParaRPr lang="en-US" smtClean="0"/>
          </a:p>
          <a:p>
            <a:endParaRPr lang="fi-FI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7812812"/>
              </p:ext>
            </p:extLst>
          </p:nvPr>
        </p:nvGraphicFramePr>
        <p:xfrm>
          <a:off x="628650" y="2802458"/>
          <a:ext cx="7886700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146645347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1894377126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910413963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37012015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smtClean="0">
                          <a:latin typeface="+mj-lt"/>
                        </a:rPr>
                        <a:t>High-resource language</a:t>
                      </a:r>
                      <a:endParaRPr lang="fi-FI" b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smtClean="0">
                          <a:latin typeface="+mj-lt"/>
                        </a:rPr>
                        <a:t>“Low-resource” language</a:t>
                      </a:r>
                      <a:endParaRPr lang="fi-FI" b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smtClean="0">
                          <a:latin typeface="+mj-lt"/>
                        </a:rPr>
                        <a:t>LAS</a:t>
                      </a:r>
                      <a:endParaRPr lang="fi-FI" b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smtClean="0">
                          <a:latin typeface="+mj-lt"/>
                        </a:rPr>
                        <a:t>UAS</a:t>
                      </a:r>
                      <a:endParaRPr lang="fi-FI" b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19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Slovenian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Croatian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mtClean="0"/>
                        <a:t>53.35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mtClean="0"/>
                        <a:t>63.94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4601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(supervised)</a:t>
                      </a:r>
                      <a:endParaRPr lang="fi-FI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Croatian</a:t>
                      </a:r>
                      <a:endParaRPr lang="fi-FI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68.51</a:t>
                      </a:r>
                      <a:endParaRPr lang="fi-FI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75.61</a:t>
                      </a:r>
                      <a:endParaRPr lang="fi-FI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8920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Danish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Norwegian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mtClean="0"/>
                        <a:t>54.91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mtClean="0"/>
                        <a:t>64.53</a:t>
                      </a:r>
                      <a:endParaRPr lang="fi-FI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5872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Swedish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Norwegian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mtClean="0"/>
                        <a:t>56.63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mtClean="0"/>
                        <a:t>66.24</a:t>
                      </a:r>
                      <a:endParaRPr lang="fi-FI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721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(supervised)</a:t>
                      </a:r>
                      <a:endParaRPr lang="fi-FI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Norwegian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78.23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82.28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4938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Czech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Slovak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mtClean="0"/>
                        <a:t>53.72</a:t>
                      </a:r>
                      <a:endParaRPr lang="fi-FI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mtClean="0"/>
                        <a:t>65.70</a:t>
                      </a:r>
                      <a:endParaRPr lang="fi-FI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130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(supervised)</a:t>
                      </a:r>
                      <a:endParaRPr lang="fi-FI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Slovak</a:t>
                      </a:r>
                      <a:endParaRPr lang="fi-FI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69.14</a:t>
                      </a:r>
                      <a:endParaRPr lang="fi-FI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76.57</a:t>
                      </a:r>
                      <a:endParaRPr lang="fi-FI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834744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8650" y="6181814"/>
            <a:ext cx="71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M. Zampieri et al. (2017): </a:t>
            </a:r>
            <a:r>
              <a:rPr lang="en-US" sz="1400" i="1" smtClean="0">
                <a:solidFill>
                  <a:schemeClr val="bg1">
                    <a:lumMod val="50000"/>
                  </a:schemeClr>
                </a:solidFill>
              </a:rPr>
              <a:t>Findings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of the VarDial Evaluation Campaign </a:t>
            </a:r>
            <a:r>
              <a:rPr lang="en-US" sz="1400" i="1" smtClean="0">
                <a:solidFill>
                  <a:schemeClr val="bg1">
                    <a:lumMod val="50000"/>
                  </a:schemeClr>
                </a:solidFill>
              </a:rPr>
              <a:t>2017</a:t>
            </a:r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.</a:t>
            </a: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sz="140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Proceedings </a:t>
            </a: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of </a:t>
            </a:r>
            <a:r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t>the VarDial Workshop 2017.</a:t>
            </a:r>
            <a:endParaRPr lang="fi-FI" sz="14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052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Gotham Narrow Bold"/>
        <a:ea typeface=""/>
        <a:cs typeface=""/>
      </a:majorFont>
      <a:minorFont>
        <a:latin typeface="Gotham Narrow Book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9A1C0E3-CAA0-45EA-8DBD-52BDBCCF3122}" vid="{5E5410D3-9C94-4A78-810C-1DB39346EB2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template2</Template>
  <TotalTime>323</TotalTime>
  <Words>2308</Words>
  <Application>Microsoft Office PowerPoint</Application>
  <PresentationFormat>On-screen Show (4:3)</PresentationFormat>
  <Paragraphs>537</Paragraphs>
  <Slides>60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7" baseType="lpstr">
      <vt:lpstr>Gotham Narrow Black</vt:lpstr>
      <vt:lpstr>Gotham Narrow Bold</vt:lpstr>
      <vt:lpstr>Calibri</vt:lpstr>
      <vt:lpstr>Wingdings</vt:lpstr>
      <vt:lpstr>Arial</vt:lpstr>
      <vt:lpstr>Gotham Narrow Book</vt:lpstr>
      <vt:lpstr>Office Theme</vt:lpstr>
      <vt:lpstr>Language technology for low-resource languages</vt:lpstr>
      <vt:lpstr>What resources can we get?</vt:lpstr>
      <vt:lpstr>Data transfer approaches</vt:lpstr>
      <vt:lpstr>Cross-lingual learning techniques</vt:lpstr>
      <vt:lpstr>Model transfer</vt:lpstr>
      <vt:lpstr>Overview</vt:lpstr>
      <vt:lpstr>Overview</vt:lpstr>
      <vt:lpstr>Plain model transfer Tagging</vt:lpstr>
      <vt:lpstr>Plain model transfer Dependency parsing</vt:lpstr>
      <vt:lpstr>Plain model transfer</vt:lpstr>
      <vt:lpstr>Reading</vt:lpstr>
      <vt:lpstr>Delexicalization – Parsing</vt:lpstr>
      <vt:lpstr>Delexicalized Parsing</vt:lpstr>
      <vt:lpstr>Delexicalized Parsing</vt:lpstr>
      <vt:lpstr>Delexicalized Parsing</vt:lpstr>
      <vt:lpstr>Delexicalized Parsing</vt:lpstr>
      <vt:lpstr>Delexicalized Parsing</vt:lpstr>
      <vt:lpstr>Delexicalized Parsing</vt:lpstr>
      <vt:lpstr>Delexicalized Parsing</vt:lpstr>
      <vt:lpstr>Delexicalization</vt:lpstr>
      <vt:lpstr>Delexicalized tagging</vt:lpstr>
      <vt:lpstr>Delexicalized tagging</vt:lpstr>
      <vt:lpstr>PowerPoint Presentation</vt:lpstr>
      <vt:lpstr>Delexicalization</vt:lpstr>
      <vt:lpstr>Delexicalization + Annotation projection</vt:lpstr>
      <vt:lpstr>Delexicalization + Annotation projection</vt:lpstr>
      <vt:lpstr>Delexicalization + Annotation projection</vt:lpstr>
      <vt:lpstr>McDonald et al. 2011</vt:lpstr>
      <vt:lpstr>McDonald et al. 2011</vt:lpstr>
      <vt:lpstr>PowerPoint Presentation</vt:lpstr>
      <vt:lpstr>Delexicalization</vt:lpstr>
      <vt:lpstr>Reading</vt:lpstr>
      <vt:lpstr>PowerPoint Presentation</vt:lpstr>
      <vt:lpstr>Cross-lingual word clusters</vt:lpstr>
      <vt:lpstr>Results</vt:lpstr>
      <vt:lpstr>Relexicalization using cross-lingual word representations</vt:lpstr>
      <vt:lpstr>Word embeddings</vt:lpstr>
      <vt:lpstr>Bilingual word embeddings</vt:lpstr>
      <vt:lpstr>Bilingual word embeddings</vt:lpstr>
      <vt:lpstr>Bilingual word embeddings</vt:lpstr>
      <vt:lpstr>Bilingual word embeddings Mapping approach</vt:lpstr>
      <vt:lpstr>Bilingual word embeddings Mapping approach</vt:lpstr>
      <vt:lpstr>Bilingual word embeddings Data mixing approach</vt:lpstr>
      <vt:lpstr>Bilingual word embeddings Data mixing approach</vt:lpstr>
      <vt:lpstr>Bilingual word embeddings Data mixing approach</vt:lpstr>
      <vt:lpstr>Bilingual word embeddings Data mixing approach</vt:lpstr>
      <vt:lpstr>Bilingual word embeddings</vt:lpstr>
      <vt:lpstr>Bilingual word embeddings</vt:lpstr>
      <vt:lpstr>Bilingual word embeddings Other approaches</vt:lpstr>
      <vt:lpstr>PowerPoint Presentation</vt:lpstr>
      <vt:lpstr>Delexicalization</vt:lpstr>
      <vt:lpstr>Relexicalization</vt:lpstr>
      <vt:lpstr>Relexicalization</vt:lpstr>
      <vt:lpstr>Relexicalization using morphological analysis</vt:lpstr>
      <vt:lpstr>Relexicalization using morphological analysis</vt:lpstr>
      <vt:lpstr>Relexicalization using cognate counts</vt:lpstr>
      <vt:lpstr>Feldman et al.</vt:lpstr>
      <vt:lpstr>Model transfer</vt:lpstr>
      <vt:lpstr>Tomorrow...</vt:lpstr>
      <vt:lpstr>Readings</vt:lpstr>
    </vt:vector>
  </TitlesOfParts>
  <Company>University of Helsinki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Language technology for low-resource languages</dc:title>
  <dc:creator>Scherrer, Yves</dc:creator>
  <cp:lastModifiedBy>Scherrer, Yves</cp:lastModifiedBy>
  <cp:revision>50</cp:revision>
  <dcterms:created xsi:type="dcterms:W3CDTF">2018-06-12T13:08:52Z</dcterms:created>
  <dcterms:modified xsi:type="dcterms:W3CDTF">2018-06-20T11:11:38Z</dcterms:modified>
</cp:coreProperties>
</file>

<file path=docProps/thumbnail.jpeg>
</file>